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84" r:id="rId5"/>
    <p:sldId id="319" r:id="rId6"/>
    <p:sldId id="308" r:id="rId7"/>
    <p:sldId id="310" r:id="rId8"/>
    <p:sldId id="311" r:id="rId9"/>
    <p:sldId id="305" r:id="rId10"/>
    <p:sldId id="307" r:id="rId11"/>
    <p:sldId id="304" r:id="rId12"/>
    <p:sldId id="306" r:id="rId13"/>
    <p:sldId id="321" r:id="rId14"/>
    <p:sldId id="322" r:id="rId15"/>
    <p:sldId id="324" r:id="rId16"/>
    <p:sldId id="325" r:id="rId17"/>
    <p:sldId id="327" r:id="rId18"/>
    <p:sldId id="326" r:id="rId19"/>
    <p:sldId id="328" r:id="rId20"/>
    <p:sldId id="320" r:id="rId21"/>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521415D9-36F7-43E2-AB2F-B90AF26B5E84}">
      <p14:sectionLst xmlns:p14="http://schemas.microsoft.com/office/powerpoint/2010/main">
        <p14:section name="Default Section" id="{AB86BC1A-0803-4BBF-80D6-35D619243F9C}">
          <p14:sldIdLst>
            <p14:sldId id="284"/>
            <p14:sldId id="319"/>
            <p14:sldId id="308"/>
            <p14:sldId id="310"/>
            <p14:sldId id="311"/>
            <p14:sldId id="305"/>
            <p14:sldId id="307"/>
            <p14:sldId id="304"/>
            <p14:sldId id="306"/>
            <p14:sldId id="321"/>
            <p14:sldId id="322"/>
            <p14:sldId id="324"/>
            <p14:sldId id="325"/>
            <p14:sldId id="327"/>
            <p14:sldId id="326"/>
            <p14:sldId id="328"/>
            <p14:sldId id="32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ized User" initials="A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00" autoAdjust="0"/>
    <p:restoredTop sz="98046" autoAdjust="0"/>
  </p:normalViewPr>
  <p:slideViewPr>
    <p:cSldViewPr>
      <p:cViewPr varScale="1">
        <p:scale>
          <a:sx n="96" d="100"/>
          <a:sy n="96" d="100"/>
        </p:scale>
        <p:origin x="1363" y="77"/>
      </p:cViewPr>
      <p:guideLst>
        <p:guide orient="horz" pos="2160"/>
        <p:guide pos="2880"/>
      </p:guideLst>
    </p:cSldViewPr>
  </p:slideViewPr>
  <p:outlineViewPr>
    <p:cViewPr>
      <p:scale>
        <a:sx n="33" d="100"/>
        <a:sy n="33" d="100"/>
      </p:scale>
      <p:origin x="48" y="8976"/>
    </p:cViewPr>
  </p:outlineViewPr>
  <p:notesTextViewPr>
    <p:cViewPr>
      <p:scale>
        <a:sx n="100" d="100"/>
        <a:sy n="100" d="100"/>
      </p:scale>
      <p:origin x="0" y="0"/>
    </p:cViewPr>
  </p:notesTextViewPr>
  <p:sorterViewPr>
    <p:cViewPr>
      <p:scale>
        <a:sx n="200" d="100"/>
        <a:sy n="200" d="100"/>
      </p:scale>
      <p:origin x="0" y="18156"/>
    </p:cViewPr>
  </p:sorterViewPr>
  <p:notesViewPr>
    <p:cSldViewPr>
      <p:cViewPr varScale="1">
        <p:scale>
          <a:sx n="83" d="100"/>
          <a:sy n="83" d="100"/>
        </p:scale>
        <p:origin x="-516" y="-78"/>
      </p:cViewPr>
      <p:guideLst>
        <p:guide orient="horz" pos="2200"/>
        <p:guide pos="29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 y="16"/>
            <a:ext cx="4023778" cy="349369"/>
          </a:xfrm>
          <a:prstGeom prst="rect">
            <a:avLst/>
          </a:prstGeom>
        </p:spPr>
        <p:txBody>
          <a:bodyPr vert="horz" lIns="92638" tIns="46319" rIns="92638" bIns="46319" rtlCol="0"/>
          <a:lstStyle>
            <a:lvl1pPr algn="l">
              <a:defRPr sz="1200"/>
            </a:lvl1pPr>
          </a:lstStyle>
          <a:p>
            <a:endParaRPr lang="en-US" dirty="0"/>
          </a:p>
        </p:txBody>
      </p:sp>
      <p:sp>
        <p:nvSpPr>
          <p:cNvPr id="3" name="Date Placeholder 2"/>
          <p:cNvSpPr>
            <a:spLocks noGrp="1"/>
          </p:cNvSpPr>
          <p:nvPr>
            <p:ph type="dt" sz="quarter" idx="1"/>
          </p:nvPr>
        </p:nvSpPr>
        <p:spPr>
          <a:xfrm>
            <a:off x="5257846" y="16"/>
            <a:ext cx="4023778" cy="349369"/>
          </a:xfrm>
          <a:prstGeom prst="rect">
            <a:avLst/>
          </a:prstGeom>
        </p:spPr>
        <p:txBody>
          <a:bodyPr vert="horz" lIns="92638" tIns="46319" rIns="92638" bIns="46319" rtlCol="0"/>
          <a:lstStyle>
            <a:lvl1pPr algn="r">
              <a:defRPr sz="1200"/>
            </a:lvl1pPr>
          </a:lstStyle>
          <a:p>
            <a:fld id="{9F976B52-3436-4B87-8C0C-689978B00F16}" type="datetimeFigureOut">
              <a:rPr lang="en-US" smtClean="0"/>
              <a:t>12/3/2018</a:t>
            </a:fld>
            <a:endParaRPr lang="en-US" dirty="0"/>
          </a:p>
        </p:txBody>
      </p:sp>
      <p:sp>
        <p:nvSpPr>
          <p:cNvPr id="4" name="Footer Placeholder 3"/>
          <p:cNvSpPr>
            <a:spLocks noGrp="1"/>
          </p:cNvSpPr>
          <p:nvPr>
            <p:ph type="ftr" sz="quarter" idx="2"/>
          </p:nvPr>
        </p:nvSpPr>
        <p:spPr>
          <a:xfrm>
            <a:off x="23" y="6634444"/>
            <a:ext cx="4023778" cy="349369"/>
          </a:xfrm>
          <a:prstGeom prst="rect">
            <a:avLst/>
          </a:prstGeom>
        </p:spPr>
        <p:txBody>
          <a:bodyPr vert="horz" lIns="92638" tIns="46319" rIns="92638" bIns="463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7846" y="6634444"/>
            <a:ext cx="4023778" cy="349369"/>
          </a:xfrm>
          <a:prstGeom prst="rect">
            <a:avLst/>
          </a:prstGeom>
        </p:spPr>
        <p:txBody>
          <a:bodyPr vert="horz" lIns="92638" tIns="46319" rIns="92638" bIns="46319" rtlCol="0" anchor="b"/>
          <a:lstStyle>
            <a:lvl1pPr algn="r">
              <a:defRPr sz="1200"/>
            </a:lvl1pPr>
          </a:lstStyle>
          <a:p>
            <a:fld id="{50CFB22E-D978-43B3-B0EE-AA265FB3C8DC}" type="slidenum">
              <a:rPr lang="en-US" smtClean="0"/>
              <a:t>‹#›</a:t>
            </a:fld>
            <a:endParaRPr lang="en-US" dirty="0"/>
          </a:p>
        </p:txBody>
      </p:sp>
    </p:spTree>
    <p:extLst>
      <p:ext uri="{BB962C8B-B14F-4D97-AF65-F5344CB8AC3E}">
        <p14:creationId xmlns:p14="http://schemas.microsoft.com/office/powerpoint/2010/main" val="308534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 y="16"/>
            <a:ext cx="4023778" cy="349369"/>
          </a:xfrm>
          <a:prstGeom prst="rect">
            <a:avLst/>
          </a:prstGeom>
        </p:spPr>
        <p:txBody>
          <a:bodyPr vert="horz" lIns="92851" tIns="46425" rIns="92851" bIns="46425" rtlCol="0"/>
          <a:lstStyle>
            <a:lvl1pPr algn="l">
              <a:defRPr sz="1200">
                <a:latin typeface="Calibri" pitchFamily="34" charset="0"/>
              </a:defRPr>
            </a:lvl1pPr>
          </a:lstStyle>
          <a:p>
            <a:pPr>
              <a:defRPr/>
            </a:pPr>
            <a:endParaRPr lang="en-US" dirty="0"/>
          </a:p>
        </p:txBody>
      </p:sp>
      <p:sp>
        <p:nvSpPr>
          <p:cNvPr id="3" name="Date Placeholder 2"/>
          <p:cNvSpPr>
            <a:spLocks noGrp="1"/>
          </p:cNvSpPr>
          <p:nvPr>
            <p:ph type="dt" idx="1"/>
          </p:nvPr>
        </p:nvSpPr>
        <p:spPr>
          <a:xfrm>
            <a:off x="5257846" y="16"/>
            <a:ext cx="4023778" cy="349369"/>
          </a:xfrm>
          <a:prstGeom prst="rect">
            <a:avLst/>
          </a:prstGeom>
        </p:spPr>
        <p:txBody>
          <a:bodyPr vert="horz" lIns="92851" tIns="46425" rIns="92851" bIns="46425" rtlCol="0"/>
          <a:lstStyle>
            <a:lvl1pPr algn="r">
              <a:defRPr sz="1200">
                <a:latin typeface="Calibri" pitchFamily="34" charset="0"/>
              </a:defRPr>
            </a:lvl1pPr>
          </a:lstStyle>
          <a:p>
            <a:pPr>
              <a:defRPr/>
            </a:pPr>
            <a:fld id="{2C0A1EEA-F588-42BA-9E8F-1851CCB02D1F}" type="datetimeFigureOut">
              <a:rPr lang="en-US"/>
              <a:pPr>
                <a:defRPr/>
              </a:pPr>
              <a:t>12/3/2018</a:t>
            </a:fld>
            <a:endParaRPr lang="en-US" dirty="0"/>
          </a:p>
        </p:txBody>
      </p:sp>
      <p:sp>
        <p:nvSpPr>
          <p:cNvPr id="4" name="Slide Image Placeholder 3"/>
          <p:cNvSpPr>
            <a:spLocks noGrp="1" noRot="1" noChangeAspect="1"/>
          </p:cNvSpPr>
          <p:nvPr>
            <p:ph type="sldImg" idx="2"/>
          </p:nvPr>
        </p:nvSpPr>
        <p:spPr>
          <a:xfrm>
            <a:off x="2897188" y="525463"/>
            <a:ext cx="3489325" cy="2617787"/>
          </a:xfrm>
          <a:prstGeom prst="rect">
            <a:avLst/>
          </a:prstGeom>
          <a:noFill/>
          <a:ln w="12700">
            <a:solidFill>
              <a:prstClr val="black"/>
            </a:solidFill>
          </a:ln>
        </p:spPr>
        <p:txBody>
          <a:bodyPr vert="horz" lIns="92851" tIns="46425" rIns="92851" bIns="46425" rtlCol="0" anchor="ctr"/>
          <a:lstStyle/>
          <a:p>
            <a:pPr lvl="0"/>
            <a:endParaRPr lang="en-US" noProof="0" dirty="0"/>
          </a:p>
        </p:txBody>
      </p:sp>
      <p:sp>
        <p:nvSpPr>
          <p:cNvPr id="5" name="Notes Placeholder 4"/>
          <p:cNvSpPr>
            <a:spLocks noGrp="1"/>
          </p:cNvSpPr>
          <p:nvPr>
            <p:ph type="body" sz="quarter" idx="3"/>
          </p:nvPr>
        </p:nvSpPr>
        <p:spPr>
          <a:xfrm>
            <a:off x="929218" y="3318418"/>
            <a:ext cx="7425278" cy="3143130"/>
          </a:xfrm>
          <a:prstGeom prst="rect">
            <a:avLst/>
          </a:prstGeom>
        </p:spPr>
        <p:txBody>
          <a:bodyPr vert="horz" lIns="92851" tIns="46425" rIns="92851" bIns="4642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3" y="6634444"/>
            <a:ext cx="4023778" cy="349369"/>
          </a:xfrm>
          <a:prstGeom prst="rect">
            <a:avLst/>
          </a:prstGeom>
        </p:spPr>
        <p:txBody>
          <a:bodyPr vert="horz" lIns="92851" tIns="46425" rIns="92851" bIns="46425" rtlCol="0" anchor="b"/>
          <a:lstStyle>
            <a:lvl1pPr algn="l">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5257846" y="6634444"/>
            <a:ext cx="4023778" cy="349369"/>
          </a:xfrm>
          <a:prstGeom prst="rect">
            <a:avLst/>
          </a:prstGeom>
        </p:spPr>
        <p:txBody>
          <a:bodyPr vert="horz" lIns="92851" tIns="46425" rIns="92851" bIns="46425" rtlCol="0" anchor="b"/>
          <a:lstStyle>
            <a:lvl1pPr algn="r">
              <a:defRPr sz="1200">
                <a:latin typeface="Calibri" pitchFamily="34" charset="0"/>
              </a:defRPr>
            </a:lvl1pPr>
          </a:lstStyle>
          <a:p>
            <a:pPr>
              <a:defRPr/>
            </a:pPr>
            <a:fld id="{BFDDF496-3A0C-4457-8881-76C4C17C34E7}" type="slidenum">
              <a:rPr lang="en-US"/>
              <a:pPr>
                <a:defRPr/>
              </a:pPr>
              <a:t>‹#›</a:t>
            </a:fld>
            <a:endParaRPr lang="en-US" dirty="0"/>
          </a:p>
        </p:txBody>
      </p:sp>
    </p:spTree>
    <p:extLst>
      <p:ext uri="{BB962C8B-B14F-4D97-AF65-F5344CB8AC3E}">
        <p14:creationId xmlns:p14="http://schemas.microsoft.com/office/powerpoint/2010/main" val="282845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5463"/>
            <a:ext cx="3489325" cy="26177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DDF496-3A0C-4457-8881-76C4C17C34E7}" type="slidenum">
              <a:rPr lang="en-US" smtClean="0"/>
              <a:pPr>
                <a:defRPr/>
              </a:pPr>
              <a:t>1</a:t>
            </a:fld>
            <a:endParaRPr lang="en-US" dirty="0"/>
          </a:p>
        </p:txBody>
      </p:sp>
    </p:spTree>
    <p:extLst>
      <p:ext uri="{BB962C8B-B14F-4D97-AF65-F5344CB8AC3E}">
        <p14:creationId xmlns:p14="http://schemas.microsoft.com/office/powerpoint/2010/main" val="3887081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11</a:t>
            </a:fld>
            <a:endParaRPr lang="en-US" dirty="0" smtClean="0">
              <a:latin typeface="Calibri" pitchFamily="34" charset="0"/>
            </a:endParaRPr>
          </a:p>
        </p:txBody>
      </p:sp>
    </p:spTree>
    <p:extLst>
      <p:ext uri="{BB962C8B-B14F-4D97-AF65-F5344CB8AC3E}">
        <p14:creationId xmlns:p14="http://schemas.microsoft.com/office/powerpoint/2010/main" val="2534067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12</a:t>
            </a:fld>
            <a:endParaRPr lang="en-US" dirty="0" smtClean="0">
              <a:latin typeface="Calibri" pitchFamily="34" charset="0"/>
            </a:endParaRPr>
          </a:p>
        </p:txBody>
      </p:sp>
    </p:spTree>
    <p:extLst>
      <p:ext uri="{BB962C8B-B14F-4D97-AF65-F5344CB8AC3E}">
        <p14:creationId xmlns:p14="http://schemas.microsoft.com/office/powerpoint/2010/main" val="1389179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3</a:t>
            </a:fld>
            <a:endParaRPr lang="en-US" dirty="0" smtClean="0">
              <a:latin typeface="Calibri" pitchFamily="34" charset="0"/>
            </a:endParaRPr>
          </a:p>
        </p:txBody>
      </p:sp>
    </p:spTree>
    <p:extLst>
      <p:ext uri="{BB962C8B-B14F-4D97-AF65-F5344CB8AC3E}">
        <p14:creationId xmlns:p14="http://schemas.microsoft.com/office/powerpoint/2010/main" val="382224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4</a:t>
            </a:fld>
            <a:endParaRPr lang="en-US" dirty="0" smtClean="0">
              <a:latin typeface="Calibri" pitchFamily="34" charset="0"/>
            </a:endParaRPr>
          </a:p>
        </p:txBody>
      </p:sp>
    </p:spTree>
    <p:extLst>
      <p:ext uri="{BB962C8B-B14F-4D97-AF65-F5344CB8AC3E}">
        <p14:creationId xmlns:p14="http://schemas.microsoft.com/office/powerpoint/2010/main" val="1505060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5</a:t>
            </a:fld>
            <a:endParaRPr lang="en-US" dirty="0" smtClean="0">
              <a:latin typeface="Calibri" pitchFamily="34" charset="0"/>
            </a:endParaRPr>
          </a:p>
        </p:txBody>
      </p:sp>
    </p:spTree>
    <p:extLst>
      <p:ext uri="{BB962C8B-B14F-4D97-AF65-F5344CB8AC3E}">
        <p14:creationId xmlns:p14="http://schemas.microsoft.com/office/powerpoint/2010/main" val="1661503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6</a:t>
            </a:fld>
            <a:endParaRPr lang="en-US" dirty="0" smtClean="0">
              <a:latin typeface="Calibri" pitchFamily="34" charset="0"/>
            </a:endParaRPr>
          </a:p>
        </p:txBody>
      </p:sp>
    </p:spTree>
    <p:extLst>
      <p:ext uri="{BB962C8B-B14F-4D97-AF65-F5344CB8AC3E}">
        <p14:creationId xmlns:p14="http://schemas.microsoft.com/office/powerpoint/2010/main" val="21656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7</a:t>
            </a:fld>
            <a:endParaRPr lang="en-US" dirty="0" smtClean="0">
              <a:latin typeface="Calibri" pitchFamily="34" charset="0"/>
            </a:endParaRPr>
          </a:p>
        </p:txBody>
      </p:sp>
    </p:spTree>
    <p:extLst>
      <p:ext uri="{BB962C8B-B14F-4D97-AF65-F5344CB8AC3E}">
        <p14:creationId xmlns:p14="http://schemas.microsoft.com/office/powerpoint/2010/main" val="947648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8</a:t>
            </a:fld>
            <a:endParaRPr lang="en-US" dirty="0" smtClean="0">
              <a:latin typeface="Calibri" pitchFamily="34" charset="0"/>
            </a:endParaRPr>
          </a:p>
        </p:txBody>
      </p:sp>
    </p:spTree>
    <p:extLst>
      <p:ext uri="{BB962C8B-B14F-4D97-AF65-F5344CB8AC3E}">
        <p14:creationId xmlns:p14="http://schemas.microsoft.com/office/powerpoint/2010/main" val="1332513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DDF496-3A0C-4457-8881-76C4C17C34E7}" type="slidenum">
              <a:rPr lang="en-US" smtClean="0"/>
              <a:pPr>
                <a:defRPr/>
              </a:pPr>
              <a:t>9</a:t>
            </a:fld>
            <a:endParaRPr lang="en-US" dirty="0"/>
          </a:p>
        </p:txBody>
      </p:sp>
    </p:spTree>
    <p:extLst>
      <p:ext uri="{BB962C8B-B14F-4D97-AF65-F5344CB8AC3E}">
        <p14:creationId xmlns:p14="http://schemas.microsoft.com/office/powerpoint/2010/main" val="3828268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897188" y="525463"/>
            <a:ext cx="3489325" cy="2617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52683" indent="-289493" eaLnBrk="0" hangingPunct="0">
              <a:defRPr>
                <a:solidFill>
                  <a:schemeClr val="tx1"/>
                </a:solidFill>
                <a:latin typeface="Times New Roman" pitchFamily="18" charset="0"/>
                <a:cs typeface="Arial" charset="0"/>
              </a:defRPr>
            </a:lvl2pPr>
            <a:lvl3pPr marL="1157973" indent="-231595" eaLnBrk="0" hangingPunct="0">
              <a:defRPr>
                <a:solidFill>
                  <a:schemeClr val="tx1"/>
                </a:solidFill>
                <a:latin typeface="Times New Roman" pitchFamily="18" charset="0"/>
                <a:cs typeface="Arial" charset="0"/>
              </a:defRPr>
            </a:lvl3pPr>
            <a:lvl4pPr marL="1621163" indent="-231595" eaLnBrk="0" hangingPunct="0">
              <a:defRPr>
                <a:solidFill>
                  <a:schemeClr val="tx1"/>
                </a:solidFill>
                <a:latin typeface="Times New Roman" pitchFamily="18" charset="0"/>
                <a:cs typeface="Arial" charset="0"/>
              </a:defRPr>
            </a:lvl4pPr>
            <a:lvl5pPr marL="2084352" indent="-231595" eaLnBrk="0" hangingPunct="0">
              <a:defRPr>
                <a:solidFill>
                  <a:schemeClr val="tx1"/>
                </a:solidFill>
                <a:latin typeface="Times New Roman" pitchFamily="18" charset="0"/>
                <a:cs typeface="Arial" charset="0"/>
              </a:defRPr>
            </a:lvl5pPr>
            <a:lvl6pPr marL="2547541" indent="-231595" eaLnBrk="0" fontAlgn="base" hangingPunct="0">
              <a:spcBef>
                <a:spcPct val="0"/>
              </a:spcBef>
              <a:spcAft>
                <a:spcPct val="0"/>
              </a:spcAft>
              <a:defRPr>
                <a:solidFill>
                  <a:schemeClr val="tx1"/>
                </a:solidFill>
                <a:latin typeface="Times New Roman" pitchFamily="18" charset="0"/>
                <a:cs typeface="Arial" charset="0"/>
              </a:defRPr>
            </a:lvl6pPr>
            <a:lvl7pPr marL="3010731" indent="-231595" eaLnBrk="0" fontAlgn="base" hangingPunct="0">
              <a:spcBef>
                <a:spcPct val="0"/>
              </a:spcBef>
              <a:spcAft>
                <a:spcPct val="0"/>
              </a:spcAft>
              <a:defRPr>
                <a:solidFill>
                  <a:schemeClr val="tx1"/>
                </a:solidFill>
                <a:latin typeface="Times New Roman" pitchFamily="18" charset="0"/>
                <a:cs typeface="Arial" charset="0"/>
              </a:defRPr>
            </a:lvl7pPr>
            <a:lvl8pPr marL="3473920" indent="-231595" eaLnBrk="0" fontAlgn="base" hangingPunct="0">
              <a:spcBef>
                <a:spcPct val="0"/>
              </a:spcBef>
              <a:spcAft>
                <a:spcPct val="0"/>
              </a:spcAft>
              <a:defRPr>
                <a:solidFill>
                  <a:schemeClr val="tx1"/>
                </a:solidFill>
                <a:latin typeface="Times New Roman" pitchFamily="18" charset="0"/>
                <a:cs typeface="Arial" charset="0"/>
              </a:defRPr>
            </a:lvl8pPr>
            <a:lvl9pPr marL="3937109" indent="-231595"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BE6F80EC-2A3E-4A12-B535-A93E03BA698F}" type="slidenum">
              <a:rPr lang="en-US" smtClean="0">
                <a:latin typeface="Calibri" pitchFamily="34" charset="0"/>
              </a:rPr>
              <a:pPr eaLnBrk="1" hangingPunct="1"/>
              <a:t>10</a:t>
            </a:fld>
            <a:endParaRPr lang="en-US" dirty="0" smtClean="0">
              <a:latin typeface="Calibri" pitchFamily="34" charset="0"/>
            </a:endParaRPr>
          </a:p>
        </p:txBody>
      </p:sp>
    </p:spTree>
    <p:extLst>
      <p:ext uri="{BB962C8B-B14F-4D97-AF65-F5344CB8AC3E}">
        <p14:creationId xmlns:p14="http://schemas.microsoft.com/office/powerpoint/2010/main" val="256601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6185451-1388-4265-B616-BB6DA6BCE68B}" type="datetime1">
              <a:rPr lang="en-US" smtClean="0"/>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860C3A2-2A94-4A7E-8B5A-8740549AC02D}" type="slidenum">
              <a:rPr lang="en-US"/>
              <a:pPr>
                <a:defRPr/>
              </a:pPr>
              <a:t>‹#›</a:t>
            </a:fld>
            <a:endParaRPr lang="en-US" dirty="0"/>
          </a:p>
        </p:txBody>
      </p:sp>
    </p:spTree>
    <p:extLst>
      <p:ext uri="{BB962C8B-B14F-4D97-AF65-F5344CB8AC3E}">
        <p14:creationId xmlns:p14="http://schemas.microsoft.com/office/powerpoint/2010/main" val="207514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4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33ADA1A-6AF0-488B-AE1F-A2901713F67B}" type="datetime1">
              <a:rPr lang="en-US" smtClean="0"/>
              <a:t>12/3/2018</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9C8E3BF8-675C-4BD4-A713-077FB75E4C3B}" type="slidenum">
              <a:rPr lang="en-US"/>
              <a:pPr>
                <a:defRPr/>
              </a:pPr>
              <a:t>‹#›</a:t>
            </a:fld>
            <a:endParaRPr lang="en-US" dirty="0"/>
          </a:p>
        </p:txBody>
      </p:sp>
    </p:spTree>
    <p:extLst>
      <p:ext uri="{BB962C8B-B14F-4D97-AF65-F5344CB8AC3E}">
        <p14:creationId xmlns:p14="http://schemas.microsoft.com/office/powerpoint/2010/main" val="407027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0A69D8-E73E-4955-9A3A-DEB0C9036D2A}" type="datetime1">
              <a:rPr lang="en-US" smtClean="0"/>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78CA90-9775-4A91-88B3-5C6D53D18135}" type="slidenum">
              <a:rPr lang="en-US"/>
              <a:pPr>
                <a:defRPr/>
              </a:pPr>
              <a:t>‹#›</a:t>
            </a:fld>
            <a:endParaRPr lang="en-US" dirty="0"/>
          </a:p>
        </p:txBody>
      </p:sp>
    </p:spTree>
    <p:extLst>
      <p:ext uri="{BB962C8B-B14F-4D97-AF65-F5344CB8AC3E}">
        <p14:creationId xmlns:p14="http://schemas.microsoft.com/office/powerpoint/2010/main" val="1709567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939A8E-B0A5-4FA8-83A1-B3714F66BEB5}" type="datetime1">
              <a:rPr lang="en-US" smtClean="0"/>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6E59D1-0305-4D7B-8711-9BE6CA9D7530}" type="slidenum">
              <a:rPr lang="en-US"/>
              <a:pPr>
                <a:defRPr/>
              </a:pPr>
              <a:t>‹#›</a:t>
            </a:fld>
            <a:endParaRPr lang="en-US" dirty="0"/>
          </a:p>
        </p:txBody>
      </p:sp>
    </p:spTree>
    <p:extLst>
      <p:ext uri="{BB962C8B-B14F-4D97-AF65-F5344CB8AC3E}">
        <p14:creationId xmlns:p14="http://schemas.microsoft.com/office/powerpoint/2010/main" val="1404605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68363"/>
          </a:xfrm>
        </p:spPr>
        <p:txBody>
          <a:bodyPr>
            <a:normAutofit/>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Font typeface="+mj-lt"/>
              <a:buAutoNum type="arabicPeriod"/>
              <a:defRPr sz="2400"/>
            </a:lvl1pPr>
            <a:lvl2pPr marL="742950" indent="-285750">
              <a:spcBef>
                <a:spcPts val="600"/>
              </a:spcBef>
              <a:buFont typeface="Wingdings" pitchFamily="2" charset="2"/>
              <a:buChar char="§"/>
              <a:defRPr sz="2000"/>
            </a:lvl2pPr>
            <a:lvl3pPr marL="1143000" indent="-228600">
              <a:buFont typeface="Wingdings" pitchFamily="2" charset="2"/>
              <a:buChar char="§"/>
              <a:defRPr sz="2000"/>
            </a:lvl3pPr>
            <a:lvl4pPr marL="1600200" indent="-228600">
              <a:buFont typeface="Wingdings" pitchFamily="2" charset="2"/>
              <a:buChar cha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B8CA909-4C26-48B5-A87B-61EF3DB200D7}" type="datetime1">
              <a:rPr lang="en-US" smtClean="0"/>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z="1200" b="1">
                <a:solidFill>
                  <a:schemeClr val="tx1"/>
                </a:solidFill>
                <a:latin typeface="Times New Roman" pitchFamily="18" charset="0"/>
                <a:cs typeface="Times New Roman" pitchFamily="18" charset="0"/>
              </a:defRPr>
            </a:lvl1pPr>
          </a:lstStyle>
          <a:p>
            <a:pPr>
              <a:defRPr/>
            </a:pPr>
            <a:fld id="{C777A8A7-1AE9-4CF1-888E-599C5997FA07}" type="slidenum">
              <a:rPr lang="en-US"/>
              <a:pPr>
                <a:defRPr/>
              </a:pPr>
              <a:t>‹#›</a:t>
            </a:fld>
            <a:endParaRPr lang="en-US" dirty="0"/>
          </a:p>
        </p:txBody>
      </p:sp>
    </p:spTree>
    <p:extLst>
      <p:ext uri="{BB962C8B-B14F-4D97-AF65-F5344CB8AC3E}">
        <p14:creationId xmlns:p14="http://schemas.microsoft.com/office/powerpoint/2010/main" val="14261053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Font typeface="Wingdings" pitchFamily="2" charset="2"/>
              <a:buChar char="§"/>
              <a:defRPr sz="2400"/>
            </a:lvl1pPr>
            <a:lvl2pPr marL="742950" indent="-285750">
              <a:buFont typeface="Wingdings" pitchFamily="2" charset="2"/>
              <a:buChar char="§"/>
              <a:defRPr sz="1800"/>
            </a:lvl2pPr>
            <a:lvl3pPr marL="1143000" indent="-228600">
              <a:buFont typeface="Wingdings" pitchFamily="2" charset="2"/>
              <a:buChar char="§"/>
              <a:defRPr sz="1800"/>
            </a:lvl3pPr>
            <a:lvl4pPr marL="1600200" indent="-228600">
              <a:buFont typeface="Wingdings" pitchFamily="2" charset="2"/>
              <a:buChar cha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581230B-1FA4-4E85-BB94-ECF06ACD0D2B}" type="datetime1">
              <a:rPr lang="en-US" smtClean="0"/>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z="1200" b="1">
                <a:solidFill>
                  <a:schemeClr val="tx1"/>
                </a:solidFill>
                <a:latin typeface="Times New Roman" pitchFamily="18" charset="0"/>
                <a:cs typeface="Times New Roman" pitchFamily="18" charset="0"/>
              </a:defRPr>
            </a:lvl1pPr>
          </a:lstStyle>
          <a:p>
            <a:pPr>
              <a:defRPr/>
            </a:pPr>
            <a:fld id="{C777A8A7-1AE9-4CF1-888E-599C5997FA07}" type="slidenum">
              <a:rPr lang="en-US"/>
              <a:pPr>
                <a:defRPr/>
              </a:pPr>
              <a:t>‹#›</a:t>
            </a:fld>
            <a:endParaRPr lang="en-US" dirty="0"/>
          </a:p>
        </p:txBody>
      </p:sp>
    </p:spTree>
    <p:extLst>
      <p:ext uri="{BB962C8B-B14F-4D97-AF65-F5344CB8AC3E}">
        <p14:creationId xmlns:p14="http://schemas.microsoft.com/office/powerpoint/2010/main" val="4149422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DD2F91-BDBA-4218-B318-430FD49F3329}" type="datetime1">
              <a:rPr lang="en-US" smtClean="0"/>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BEF13BD-B561-4A7E-B2E7-0E90964C87FA}" type="slidenum">
              <a:rPr lang="en-US"/>
              <a:pPr>
                <a:defRPr/>
              </a:pPr>
              <a:t>‹#›</a:t>
            </a:fld>
            <a:endParaRPr lang="en-US" dirty="0"/>
          </a:p>
        </p:txBody>
      </p:sp>
    </p:spTree>
    <p:extLst>
      <p:ext uri="{BB962C8B-B14F-4D97-AF65-F5344CB8AC3E}">
        <p14:creationId xmlns:p14="http://schemas.microsoft.com/office/powerpoint/2010/main" val="25525680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59D4AB65-3512-4EF7-A466-17CCC2F0F890}" type="datetime1">
              <a:rPr lang="en-US" smtClean="0"/>
              <a:t>12/3/2018</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028E8E00-F07C-46F2-A710-282A02B7FEF4}" type="slidenum">
              <a:rPr lang="en-US"/>
              <a:pPr>
                <a:defRPr/>
              </a:pPr>
              <a:t>‹#›</a:t>
            </a:fld>
            <a:endParaRPr lang="en-US" dirty="0"/>
          </a:p>
        </p:txBody>
      </p:sp>
    </p:spTree>
    <p:extLst>
      <p:ext uri="{BB962C8B-B14F-4D97-AF65-F5344CB8AC3E}">
        <p14:creationId xmlns:p14="http://schemas.microsoft.com/office/powerpoint/2010/main" val="12705800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A134653B-388A-4827-8070-4AADAEC18202}" type="datetime1">
              <a:rPr lang="en-US" smtClean="0"/>
              <a:t>12/3/2018</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A9541DF6-6A0B-474D-A334-52F283216E47}" type="slidenum">
              <a:rPr lang="en-US"/>
              <a:pPr>
                <a:defRPr/>
              </a:pPr>
              <a:t>‹#›</a:t>
            </a:fld>
            <a:endParaRPr lang="en-US" dirty="0"/>
          </a:p>
        </p:txBody>
      </p:sp>
    </p:spTree>
    <p:extLst>
      <p:ext uri="{BB962C8B-B14F-4D97-AF65-F5344CB8AC3E}">
        <p14:creationId xmlns:p14="http://schemas.microsoft.com/office/powerpoint/2010/main" val="30195373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35DDECA-9880-4781-B747-87003D2C2E58}" type="datetime1">
              <a:rPr lang="en-US" smtClean="0"/>
              <a:t>12/3/2018</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7C3BBFD5-E402-4353-8B08-67A36E044413}" type="slidenum">
              <a:rPr lang="en-US"/>
              <a:pPr>
                <a:defRPr/>
              </a:pPr>
              <a:t>‹#›</a:t>
            </a:fld>
            <a:endParaRPr lang="en-US" dirty="0"/>
          </a:p>
        </p:txBody>
      </p:sp>
    </p:spTree>
    <p:extLst>
      <p:ext uri="{BB962C8B-B14F-4D97-AF65-F5344CB8AC3E}">
        <p14:creationId xmlns:p14="http://schemas.microsoft.com/office/powerpoint/2010/main" val="14914875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C78364A-BE6D-4A27-833D-007397571802}" type="datetime1">
              <a:rPr lang="en-US" smtClean="0"/>
              <a:t>12/3/2018</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B9865838-3825-4837-BC6F-A08D6E4BBAB3}" type="slidenum">
              <a:rPr lang="en-US"/>
              <a:pPr>
                <a:defRPr/>
              </a:pPr>
              <a:t>‹#›</a:t>
            </a:fld>
            <a:endParaRPr lang="en-US" dirty="0"/>
          </a:p>
        </p:txBody>
      </p:sp>
    </p:spTree>
    <p:extLst>
      <p:ext uri="{BB962C8B-B14F-4D97-AF65-F5344CB8AC3E}">
        <p14:creationId xmlns:p14="http://schemas.microsoft.com/office/powerpoint/2010/main" val="1993313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DD396AA-F174-4C6F-92E1-FF7EC175263E}" type="datetime1">
              <a:rPr lang="en-US" smtClean="0"/>
              <a:t>12/3/2018</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764C0D6-9BFC-4217-A393-9C2E06CB328E}" type="slidenum">
              <a:rPr lang="en-US"/>
              <a:pPr>
                <a:defRPr/>
              </a:pPr>
              <a:t>‹#›</a:t>
            </a:fld>
            <a:endParaRPr lang="en-US" dirty="0"/>
          </a:p>
        </p:txBody>
      </p:sp>
    </p:spTree>
    <p:extLst>
      <p:ext uri="{BB962C8B-B14F-4D97-AF65-F5344CB8AC3E}">
        <p14:creationId xmlns:p14="http://schemas.microsoft.com/office/powerpoint/2010/main" val="176029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9700" y="152400"/>
            <a:ext cx="8839200" cy="868363"/>
          </a:xfrm>
          <a:prstGeom prst="rect">
            <a:avLst/>
          </a:prstGeom>
          <a:solidFill>
            <a:schemeClr val="tx2">
              <a:lumMod val="75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152400" y="1143000"/>
            <a:ext cx="8839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5562600" y="6385719"/>
            <a:ext cx="9144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tint val="75000"/>
                  </a:schemeClr>
                </a:solidFill>
                <a:latin typeface="+mn-lt"/>
                <a:cs typeface="+mn-cs"/>
              </a:defRPr>
            </a:lvl1pPr>
          </a:lstStyle>
          <a:p>
            <a:pPr>
              <a:defRPr/>
            </a:pPr>
            <a:fld id="{73D071E3-EA42-4EE7-A456-8C3C842EAF87}" type="datetime1">
              <a:rPr lang="en-US" smtClean="0"/>
              <a:t>12/3/2018</a:t>
            </a:fld>
            <a:endParaRPr lang="en-US" dirty="0"/>
          </a:p>
        </p:txBody>
      </p:sp>
      <p:sp>
        <p:nvSpPr>
          <p:cNvPr id="5" name="Footer Placeholder 4"/>
          <p:cNvSpPr>
            <a:spLocks noGrp="1"/>
          </p:cNvSpPr>
          <p:nvPr>
            <p:ph type="ftr" sz="quarter" idx="3"/>
          </p:nvPr>
        </p:nvSpPr>
        <p:spPr>
          <a:xfrm>
            <a:off x="2514600" y="6380163"/>
            <a:ext cx="289560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80163"/>
            <a:ext cx="762000" cy="365125"/>
          </a:xfrm>
          <a:prstGeom prst="rect">
            <a:avLst/>
          </a:prstGeom>
        </p:spPr>
        <p:txBody>
          <a:bodyPr vert="horz" lIns="91440" tIns="45720" rIns="91440" bIns="45720" rtlCol="0" anchor="ctr"/>
          <a:lstStyle>
            <a:lvl1pPr algn="r" fontAlgn="auto">
              <a:spcBef>
                <a:spcPts val="0"/>
              </a:spcBef>
              <a:spcAft>
                <a:spcPts val="0"/>
              </a:spcAft>
              <a:defRPr sz="1100">
                <a:solidFill>
                  <a:schemeClr val="tx1">
                    <a:tint val="75000"/>
                  </a:schemeClr>
                </a:solidFill>
                <a:latin typeface="+mn-lt"/>
                <a:cs typeface="+mn-cs"/>
              </a:defRPr>
            </a:lvl1pPr>
          </a:lstStyle>
          <a:p>
            <a:pPr>
              <a:defRPr/>
            </a:pPr>
            <a:r>
              <a:rPr lang="en-US" dirty="0"/>
              <a:t>Slide</a:t>
            </a:r>
            <a:fld id="{48C114D1-090E-413D-B38A-DBAF5E312071}" type="slidenum">
              <a:rPr lang="en-US"/>
              <a:pPr>
                <a:defRPr/>
              </a:pPr>
              <a:t>‹#›</a:t>
            </a:fld>
            <a:endParaRPr lang="en-US" dirty="0"/>
          </a:p>
        </p:txBody>
      </p:sp>
      <p:pic>
        <p:nvPicPr>
          <p:cNvPr id="1031" name="Picture 6"/>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6179344"/>
            <a:ext cx="1600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7"/>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8382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2" r:id="rId1"/>
    <p:sldLayoutId id="2147483903" r:id="rId2"/>
    <p:sldLayoutId id="214748391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bg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5pPr>
      <a:lvl6pPr marL="457200" algn="ctr" rtl="0" fontAlgn="base">
        <a:spcBef>
          <a:spcPct val="0"/>
        </a:spcBef>
        <a:spcAft>
          <a:spcPct val="0"/>
        </a:spcAft>
        <a:defRPr sz="4400">
          <a:solidFill>
            <a:schemeClr val="bg1"/>
          </a:solidFill>
          <a:latin typeface="Times New Roman" pitchFamily="18" charset="0"/>
          <a:cs typeface="Times New Roman" pitchFamily="18" charset="0"/>
        </a:defRPr>
      </a:lvl6pPr>
      <a:lvl7pPr marL="914400" algn="ctr" rtl="0" fontAlgn="base">
        <a:spcBef>
          <a:spcPct val="0"/>
        </a:spcBef>
        <a:spcAft>
          <a:spcPct val="0"/>
        </a:spcAft>
        <a:defRPr sz="4400">
          <a:solidFill>
            <a:schemeClr val="bg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ts val="60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ts val="60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enefits.va.gov/vocrehab/application_roadmap.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benefits.va.gov/vocrehab/index.asp" TargetMode="External"/><Relationship Id="rId4" Type="http://schemas.openxmlformats.org/officeDocument/2006/relationships/hyperlink" Target="https://www.benefits.va.gov/VOCREHAB/docs/Non-paidWorkExperience.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edshirevets.gov/job/shav/index.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edshirevets.gov/job/shav/index.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enefits.va.gov/vocrehab/application_roadmap.asp" TargetMode="External"/><Relationship Id="rId2" Type="http://schemas.openxmlformats.org/officeDocument/2006/relationships/hyperlink" Target="https://www.benefits.va.gov/VOCREHAB/docs/Non-paidWorkExperience.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usajobs.gov/" TargetMode="External"/><Relationship Id="rId2" Type="http://schemas.openxmlformats.org/officeDocument/2006/relationships/hyperlink" Target="https://www.opm.gov/policy-data-oversight/classification-qualifications/classifying-general-schedule-positions/#url=Standard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fedshirevets.gov/AgencyDirectory/index.asp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benefits.va.gov/VOCREHAB/docs/Non-paidWorkExperience.pdf" TargetMode="External"/><Relationship Id="rId2" Type="http://schemas.openxmlformats.org/officeDocument/2006/relationships/hyperlink" Target="https://www.fedshirevets.gov/AgencyDirectory/index.aspx" TargetMode="External"/><Relationship Id="rId1" Type="http://schemas.openxmlformats.org/officeDocument/2006/relationships/slideLayout" Target="../slideLayouts/slideLayout3.xml"/><Relationship Id="rId5" Type="http://schemas.openxmlformats.org/officeDocument/2006/relationships/hyperlink" Target="https://www.fedshirevets.gov/job/shav/index.aspx" TargetMode="External"/><Relationship Id="rId4" Type="http://schemas.openxmlformats.org/officeDocument/2006/relationships/hyperlink" Target="http://www.benefits.va.gov/vocrehab/application_roadmap.as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eaas.dhs.gov/owa/redir.aspx?C=55266a1580304171bb4184e0cca3011d&amp;URL=mailto:Jeffrey.R.Jack@cbp.dhs.go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bp.gov/care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cbp.gov/careers/join-cbp/which-cbp-career/air-and-marine" TargetMode="External"/><Relationship Id="rId5" Type="http://schemas.openxmlformats.org/officeDocument/2006/relationships/hyperlink" Target="http://www.cbp.gov/careers/join-cbp/which-cbp-career/cbp-officer" TargetMode="External"/><Relationship Id="rId4" Type="http://schemas.openxmlformats.org/officeDocument/2006/relationships/hyperlink" Target="http://www.cbp.gov/careers/join-cbp/which-cbp-career/border-patrol-ag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bp.gov/careers/join-cbp/which-cbp-career/import-specialis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edshirevets.gov/job/shav/index.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ysite.cbpnet.cbp.dhs.gov/personal/bfbfq1g/Shared%20Documents/Revised%20Veteran%20Interest%20Profile%20Sheet%20(01-23-12).do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CBPSPPC@cbp.dhs.gov"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xfrm>
            <a:off x="685800" y="762000"/>
            <a:ext cx="7772400" cy="1470025"/>
          </a:xfrm>
        </p:spPr>
        <p:txBody>
          <a:bodyPr wrap="square" numCol="1" anchorCtr="0" compatLnSpc="1">
            <a:prstTxWarp prst="textNoShape">
              <a:avLst/>
            </a:prstTxWarp>
            <a:normAutofit/>
          </a:bodyPr>
          <a:lstStyle/>
          <a:p>
            <a:r>
              <a:rPr lang="en-US" sz="4000" b="1" dirty="0" smtClean="0"/>
              <a:t>U.S. Customs </a:t>
            </a:r>
            <a:r>
              <a:rPr lang="en-US" sz="4000" b="1" dirty="0"/>
              <a:t>&amp;</a:t>
            </a:r>
            <a:r>
              <a:rPr lang="en-US" sz="4000" b="1" dirty="0" smtClean="0"/>
              <a:t> Border Protection Veterans </a:t>
            </a:r>
            <a:r>
              <a:rPr lang="en-US" sz="4000" b="1" dirty="0"/>
              <a:t>Placement Initiative</a:t>
            </a:r>
            <a:endParaRPr lang="en-US" sz="2400" dirty="0" smtClean="0"/>
          </a:p>
        </p:txBody>
      </p:sp>
      <p:sp>
        <p:nvSpPr>
          <p:cNvPr id="13315" name="Subtitle 2"/>
          <p:cNvSpPr>
            <a:spLocks noGrp="1"/>
          </p:cNvSpPr>
          <p:nvPr>
            <p:ph type="subTitle" idx="1"/>
          </p:nvPr>
        </p:nvSpPr>
        <p:spPr>
          <a:xfrm>
            <a:off x="914400" y="2743200"/>
            <a:ext cx="7391400" cy="3200400"/>
          </a:xfrm>
        </p:spPr>
        <p:txBody>
          <a:bodyPr/>
          <a:lstStyle/>
          <a:p>
            <a:pPr>
              <a:spcBef>
                <a:spcPts val="0"/>
              </a:spcBef>
              <a:spcAft>
                <a:spcPts val="0"/>
              </a:spcAft>
              <a:defRPr/>
            </a:pPr>
            <a:r>
              <a:rPr lang="en-US" b="1" dirty="0">
                <a:solidFill>
                  <a:schemeClr val="accent1">
                    <a:lumMod val="75000"/>
                  </a:schemeClr>
                </a:solidFill>
              </a:rPr>
              <a:t>Jeffrey R. Jack</a:t>
            </a:r>
          </a:p>
          <a:p>
            <a:pPr>
              <a:spcBef>
                <a:spcPts val="0"/>
              </a:spcBef>
              <a:spcAft>
                <a:spcPts val="0"/>
              </a:spcAft>
              <a:defRPr/>
            </a:pPr>
            <a:r>
              <a:rPr lang="en-US" b="1" dirty="0">
                <a:solidFill>
                  <a:schemeClr val="accent1">
                    <a:lumMod val="75000"/>
                  </a:schemeClr>
                </a:solidFill>
              </a:rPr>
              <a:t>Veterans </a:t>
            </a:r>
            <a:r>
              <a:rPr lang="en-US" b="1" dirty="0" smtClean="0">
                <a:solidFill>
                  <a:schemeClr val="accent1">
                    <a:lumMod val="75000"/>
                  </a:schemeClr>
                </a:solidFill>
              </a:rPr>
              <a:t>Employment Program </a:t>
            </a:r>
            <a:r>
              <a:rPr lang="en-US" b="1" dirty="0">
                <a:solidFill>
                  <a:schemeClr val="accent1">
                    <a:lumMod val="75000"/>
                  </a:schemeClr>
                </a:solidFill>
              </a:rPr>
              <a:t>Manager</a:t>
            </a:r>
          </a:p>
          <a:p>
            <a:pPr>
              <a:spcBef>
                <a:spcPts val="0"/>
              </a:spcBef>
              <a:spcAft>
                <a:spcPts val="0"/>
              </a:spcAft>
              <a:defRPr/>
            </a:pPr>
            <a:r>
              <a:rPr lang="en-US" b="1" dirty="0">
                <a:solidFill>
                  <a:schemeClr val="accent1">
                    <a:lumMod val="75000"/>
                  </a:schemeClr>
                </a:solidFill>
              </a:rPr>
              <a:t>U. S. Customs and Border Protection</a:t>
            </a:r>
          </a:p>
          <a:p>
            <a:pPr>
              <a:spcBef>
                <a:spcPts val="0"/>
              </a:spcBef>
              <a:spcAft>
                <a:spcPts val="0"/>
              </a:spcAft>
              <a:defRPr/>
            </a:pPr>
            <a:r>
              <a:rPr lang="en-US" b="1" dirty="0">
                <a:solidFill>
                  <a:schemeClr val="accent1">
                    <a:lumMod val="75000"/>
                  </a:schemeClr>
                </a:solidFill>
              </a:rPr>
              <a:t>Department of Homeland Security</a:t>
            </a:r>
          </a:p>
          <a:p>
            <a:pPr marL="0" indent="0" algn="ctr">
              <a:spcBef>
                <a:spcPts val="0"/>
              </a:spcBef>
              <a:spcAft>
                <a:spcPts val="0"/>
              </a:spcAft>
              <a:buNone/>
              <a:defRPr/>
            </a:pPr>
            <a:endParaRPr lang="en-US" sz="2600" dirty="0" smtClean="0">
              <a:solidFill>
                <a:schemeClr val="tx2"/>
              </a:solidFill>
            </a:endParaRPr>
          </a:p>
        </p:txBody>
      </p:sp>
    </p:spTree>
    <p:extLst>
      <p:ext uri="{BB962C8B-B14F-4D97-AF65-F5344CB8AC3E}">
        <p14:creationId xmlns:p14="http://schemas.microsoft.com/office/powerpoint/2010/main" val="1683244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0"/>
            <a:ext cx="8839200" cy="749300"/>
          </a:xfrm>
        </p:spPr>
        <p:txBody>
          <a:bodyPr>
            <a:normAutofit/>
          </a:bodyPr>
          <a:lstStyle/>
          <a:p>
            <a:r>
              <a:rPr lang="en-US" sz="2800" dirty="0" smtClean="0"/>
              <a:t> </a:t>
            </a:r>
            <a:r>
              <a:rPr lang="en-US" sz="3200" dirty="0" smtClean="0"/>
              <a:t>VA Non-Paid Work Experience (NPWE) Internships</a:t>
            </a:r>
          </a:p>
        </p:txBody>
      </p:sp>
      <p:sp>
        <p:nvSpPr>
          <p:cNvPr id="2" name="Content Placeholder 2"/>
          <p:cNvSpPr>
            <a:spLocks noGrp="1"/>
          </p:cNvSpPr>
          <p:nvPr>
            <p:ph idx="1"/>
          </p:nvPr>
        </p:nvSpPr>
        <p:spPr>
          <a:xfrm>
            <a:off x="152400" y="914400"/>
            <a:ext cx="8839200" cy="4800600"/>
          </a:xfrm>
        </p:spPr>
        <p:txBody>
          <a:bodyPr/>
          <a:lstStyle/>
          <a:p>
            <a:pPr marL="342900" indent="-342900">
              <a:buFont typeface="Wingdings" pitchFamily="2" charset="2"/>
              <a:buChar char="§"/>
            </a:pPr>
            <a:r>
              <a:rPr lang="en-US" sz="2200" b="1" dirty="0" smtClean="0">
                <a:solidFill>
                  <a:schemeClr val="accent1">
                    <a:lumMod val="75000"/>
                  </a:schemeClr>
                </a:solidFill>
              </a:rPr>
              <a:t>Department </a:t>
            </a:r>
            <a:r>
              <a:rPr lang="en-US" sz="2200" b="1" dirty="0">
                <a:solidFill>
                  <a:schemeClr val="accent1">
                    <a:lumMod val="75000"/>
                  </a:schemeClr>
                </a:solidFill>
              </a:rPr>
              <a:t>of Veterans Affairs </a:t>
            </a:r>
            <a:r>
              <a:rPr lang="en-US" sz="2200" b="1" dirty="0" smtClean="0">
                <a:solidFill>
                  <a:schemeClr val="accent1">
                    <a:lumMod val="75000"/>
                  </a:schemeClr>
                </a:solidFill>
              </a:rPr>
              <a:t>(VA), </a:t>
            </a:r>
            <a:r>
              <a:rPr lang="en-US" sz="2200" b="1" dirty="0">
                <a:solidFill>
                  <a:schemeClr val="accent1">
                    <a:lumMod val="75000"/>
                  </a:schemeClr>
                </a:solidFill>
              </a:rPr>
              <a:t>Non-Paid Work Experience (NPWE) Internship </a:t>
            </a:r>
            <a:r>
              <a:rPr lang="en-US" sz="2200" b="1" dirty="0" smtClean="0">
                <a:solidFill>
                  <a:schemeClr val="accent1">
                    <a:lumMod val="75000"/>
                  </a:schemeClr>
                </a:solidFill>
              </a:rPr>
              <a:t>Program</a:t>
            </a:r>
          </a:p>
          <a:p>
            <a:pPr marL="342900" indent="-342900">
              <a:buFont typeface="Wingdings" pitchFamily="2" charset="2"/>
              <a:buChar char="§"/>
            </a:pPr>
            <a:r>
              <a:rPr lang="en-US" sz="2200" dirty="0" smtClean="0">
                <a:solidFill>
                  <a:schemeClr val="accent1">
                    <a:lumMod val="75000"/>
                  </a:schemeClr>
                </a:solidFill>
              </a:rPr>
              <a:t>Here </a:t>
            </a:r>
            <a:r>
              <a:rPr lang="en-US" sz="2200" dirty="0">
                <a:solidFill>
                  <a:schemeClr val="accent1">
                    <a:lumMod val="75000"/>
                  </a:schemeClr>
                </a:solidFill>
              </a:rPr>
              <a:t>are the steps required for service-members and veterans to apply for </a:t>
            </a:r>
            <a:r>
              <a:rPr lang="en-US" sz="2200" u="sng" dirty="0" smtClean="0">
                <a:solidFill>
                  <a:schemeClr val="accent1">
                    <a:lumMod val="75000"/>
                  </a:schemeClr>
                </a:solidFill>
                <a:hlinkClick r:id="rId3"/>
              </a:rPr>
              <a:t>VA’s </a:t>
            </a:r>
            <a:r>
              <a:rPr lang="en-US" sz="2200" u="sng" dirty="0">
                <a:solidFill>
                  <a:schemeClr val="accent1">
                    <a:lumMod val="75000"/>
                  </a:schemeClr>
                </a:solidFill>
                <a:hlinkClick r:id="rId3"/>
              </a:rPr>
              <a:t>Vocational Rehabilitation and Employment program</a:t>
            </a:r>
            <a:r>
              <a:rPr lang="en-US" sz="2200" dirty="0" smtClean="0">
                <a:solidFill>
                  <a:schemeClr val="accent1">
                    <a:lumMod val="75000"/>
                  </a:schemeClr>
                </a:solidFill>
              </a:rPr>
              <a:t>.</a:t>
            </a:r>
          </a:p>
          <a:p>
            <a:pPr marL="342900" indent="-342900">
              <a:buFont typeface="Wingdings" pitchFamily="2" charset="2"/>
              <a:buChar char="§"/>
            </a:pPr>
            <a:r>
              <a:rPr lang="en-US" sz="2200" dirty="0" smtClean="0">
                <a:solidFill>
                  <a:schemeClr val="accent1">
                    <a:lumMod val="75000"/>
                  </a:schemeClr>
                </a:solidFill>
              </a:rPr>
              <a:t>Once </a:t>
            </a:r>
            <a:r>
              <a:rPr lang="en-US" sz="2200" dirty="0">
                <a:solidFill>
                  <a:schemeClr val="accent1">
                    <a:lumMod val="75000"/>
                  </a:schemeClr>
                </a:solidFill>
              </a:rPr>
              <a:t>veterans are active participants in the </a:t>
            </a:r>
            <a:r>
              <a:rPr lang="en-US" sz="2200" dirty="0" smtClean="0">
                <a:solidFill>
                  <a:schemeClr val="accent1">
                    <a:lumMod val="75000"/>
                  </a:schemeClr>
                </a:solidFill>
              </a:rPr>
              <a:t>VA’s VR&amp;E program Federal agencies </a:t>
            </a:r>
            <a:r>
              <a:rPr lang="en-US" sz="2200" dirty="0">
                <a:solidFill>
                  <a:schemeClr val="accent1">
                    <a:lumMod val="75000"/>
                  </a:schemeClr>
                </a:solidFill>
              </a:rPr>
              <a:t>can have them intern </a:t>
            </a:r>
            <a:r>
              <a:rPr lang="en-US" sz="2200" dirty="0" smtClean="0">
                <a:solidFill>
                  <a:schemeClr val="accent1">
                    <a:lumMod val="75000"/>
                  </a:schemeClr>
                </a:solidFill>
              </a:rPr>
              <a:t>in </a:t>
            </a:r>
            <a:r>
              <a:rPr lang="en-US" sz="2200" dirty="0">
                <a:solidFill>
                  <a:schemeClr val="accent1">
                    <a:lumMod val="75000"/>
                  </a:schemeClr>
                </a:solidFill>
              </a:rPr>
              <a:t>any GS series or grade via the NPWE program.  The </a:t>
            </a:r>
            <a:r>
              <a:rPr lang="en-US" sz="2200" u="sng" dirty="0" smtClean="0">
                <a:solidFill>
                  <a:schemeClr val="accent1">
                    <a:lumMod val="75000"/>
                  </a:schemeClr>
                </a:solidFill>
                <a:hlinkClick r:id="rId4"/>
              </a:rPr>
              <a:t>VA </a:t>
            </a:r>
            <a:r>
              <a:rPr lang="en-US" sz="2200" u="sng" dirty="0">
                <a:solidFill>
                  <a:schemeClr val="accent1">
                    <a:lumMod val="75000"/>
                  </a:schemeClr>
                </a:solidFill>
                <a:hlinkClick r:id="rId4"/>
              </a:rPr>
              <a:t>NPWE </a:t>
            </a:r>
            <a:r>
              <a:rPr lang="en-US" sz="2200" u="sng" dirty="0" smtClean="0">
                <a:solidFill>
                  <a:schemeClr val="accent1">
                    <a:lumMod val="75000"/>
                  </a:schemeClr>
                </a:solidFill>
                <a:hlinkClick r:id="rId4"/>
              </a:rPr>
              <a:t>Internship Program</a:t>
            </a:r>
            <a:r>
              <a:rPr lang="en-US" sz="2200" dirty="0" smtClean="0">
                <a:solidFill>
                  <a:schemeClr val="accent1">
                    <a:lumMod val="75000"/>
                  </a:schemeClr>
                </a:solidFill>
                <a:hlinkClick r:id="rId4"/>
              </a:rPr>
              <a:t> </a:t>
            </a:r>
            <a:r>
              <a:rPr lang="en-US" sz="2200" dirty="0">
                <a:solidFill>
                  <a:schemeClr val="accent1">
                    <a:lumMod val="75000"/>
                  </a:schemeClr>
                </a:solidFill>
              </a:rPr>
              <a:t>is used by all Federal agencies by providing eligible veterans and service members who participate in the </a:t>
            </a:r>
            <a:r>
              <a:rPr lang="en-US" sz="2200" u="sng" dirty="0" smtClean="0">
                <a:solidFill>
                  <a:schemeClr val="accent1">
                    <a:lumMod val="75000"/>
                  </a:schemeClr>
                </a:solidFill>
              </a:rPr>
              <a:t>VA</a:t>
            </a:r>
            <a:r>
              <a:rPr lang="en-US" sz="2200" u="sng" dirty="0" smtClean="0">
                <a:solidFill>
                  <a:schemeClr val="accent1">
                    <a:lumMod val="75000"/>
                  </a:schemeClr>
                </a:solidFill>
                <a:hlinkClick r:id="rId5"/>
              </a:rPr>
              <a:t>’s </a:t>
            </a:r>
            <a:r>
              <a:rPr lang="en-US" sz="2200" u="sng" dirty="0">
                <a:solidFill>
                  <a:schemeClr val="accent1">
                    <a:lumMod val="75000"/>
                  </a:schemeClr>
                </a:solidFill>
                <a:hlinkClick r:id="rId5"/>
              </a:rPr>
              <a:t>Vocational Rehabilitation and Employment </a:t>
            </a:r>
            <a:r>
              <a:rPr lang="en-US" sz="2200" u="sng" dirty="0" smtClean="0">
                <a:solidFill>
                  <a:schemeClr val="accent1">
                    <a:lumMod val="75000"/>
                  </a:schemeClr>
                </a:solidFill>
                <a:hlinkClick r:id="rId5"/>
              </a:rPr>
              <a:t>program</a:t>
            </a:r>
            <a:r>
              <a:rPr lang="en-US" sz="2200" dirty="0">
                <a:solidFill>
                  <a:schemeClr val="accent1">
                    <a:lumMod val="75000"/>
                  </a:schemeClr>
                </a:solidFill>
              </a:rPr>
              <a:t> the opportunity to obtain concurrent training and practical job experience within CBP program offices nationally. </a:t>
            </a:r>
            <a:endParaRPr lang="en-US" sz="2200" dirty="0" smtClean="0">
              <a:solidFill>
                <a:schemeClr val="accent1">
                  <a:lumMod val="75000"/>
                </a:schemeClr>
              </a:solidFill>
            </a:endParaRPr>
          </a:p>
          <a:p>
            <a:pPr marL="342900" indent="-342900">
              <a:buFont typeface="Wingdings" pitchFamily="2" charset="2"/>
              <a:buChar char="§"/>
            </a:pPr>
            <a:r>
              <a:rPr lang="en-US" sz="2200" dirty="0" smtClean="0">
                <a:solidFill>
                  <a:schemeClr val="accent1">
                    <a:lumMod val="75000"/>
                  </a:schemeClr>
                </a:solidFill>
                <a:hlinkClick r:id="rId4"/>
              </a:rPr>
              <a:t>NPWE internships </a:t>
            </a:r>
            <a:r>
              <a:rPr lang="en-US" sz="2200" dirty="0" smtClean="0">
                <a:solidFill>
                  <a:schemeClr val="accent1">
                    <a:lumMod val="75000"/>
                  </a:schemeClr>
                </a:solidFill>
              </a:rPr>
              <a:t>allow </a:t>
            </a:r>
            <a:r>
              <a:rPr lang="en-US" sz="2200" dirty="0">
                <a:solidFill>
                  <a:schemeClr val="accent1">
                    <a:lumMod val="75000"/>
                  </a:schemeClr>
                </a:solidFill>
              </a:rPr>
              <a:t>for veterans to intern within all governmental agencies while receiving a monthly stipend during their 6 to 12 month internships. </a:t>
            </a:r>
            <a:r>
              <a:rPr lang="en-US" sz="2000" dirty="0" smtClean="0">
                <a:solidFill>
                  <a:schemeClr val="tx2"/>
                </a:solidFill>
              </a:rPr>
              <a:t/>
            </a:r>
            <a:br>
              <a:rPr lang="en-US" sz="2000" dirty="0" smtClean="0">
                <a:solidFill>
                  <a:schemeClr val="tx2"/>
                </a:solidFill>
              </a:rPr>
            </a:br>
            <a:endParaRPr lang="en-US" sz="2000" dirty="0">
              <a:solidFill>
                <a:schemeClr val="tx2"/>
              </a:solidFill>
            </a:endParaRPr>
          </a:p>
        </p:txBody>
      </p:sp>
    </p:spTree>
    <p:extLst>
      <p:ext uri="{BB962C8B-B14F-4D97-AF65-F5344CB8AC3E}">
        <p14:creationId xmlns:p14="http://schemas.microsoft.com/office/powerpoint/2010/main" val="2415843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0"/>
            <a:ext cx="8839200" cy="749300"/>
          </a:xfrm>
        </p:spPr>
        <p:txBody>
          <a:bodyPr>
            <a:normAutofit/>
          </a:bodyPr>
          <a:lstStyle/>
          <a:p>
            <a:r>
              <a:rPr lang="en-US" sz="2800" dirty="0" smtClean="0"/>
              <a:t> </a:t>
            </a:r>
            <a:r>
              <a:rPr lang="en-US" sz="3200" dirty="0" smtClean="0"/>
              <a:t>VA Non-Paid Work Experience (NPWE) Internships</a:t>
            </a:r>
          </a:p>
        </p:txBody>
      </p:sp>
      <p:sp>
        <p:nvSpPr>
          <p:cNvPr id="2" name="Content Placeholder 2"/>
          <p:cNvSpPr>
            <a:spLocks noGrp="1"/>
          </p:cNvSpPr>
          <p:nvPr>
            <p:ph idx="1"/>
          </p:nvPr>
        </p:nvSpPr>
        <p:spPr>
          <a:xfrm>
            <a:off x="152400" y="914400"/>
            <a:ext cx="8839200" cy="4800600"/>
          </a:xfrm>
        </p:spPr>
        <p:txBody>
          <a:bodyPr/>
          <a:lstStyle/>
          <a:p>
            <a:pPr marL="342900" indent="-342900">
              <a:buFont typeface="Wingdings" pitchFamily="2" charset="2"/>
              <a:buChar char="§"/>
            </a:pPr>
            <a:r>
              <a:rPr lang="en-US" sz="2600" dirty="0">
                <a:solidFill>
                  <a:schemeClr val="accent1">
                    <a:lumMod val="75000"/>
                  </a:schemeClr>
                </a:solidFill>
              </a:rPr>
              <a:t>NPWE interns are strictly considered volunteers, don’t receive compensation from the agencies for which they </a:t>
            </a:r>
            <a:r>
              <a:rPr lang="en-US" sz="2600" dirty="0" smtClean="0">
                <a:solidFill>
                  <a:schemeClr val="accent1">
                    <a:lumMod val="75000"/>
                  </a:schemeClr>
                </a:solidFill>
              </a:rPr>
              <a:t>intern.</a:t>
            </a:r>
          </a:p>
          <a:p>
            <a:pPr marL="342900" indent="-342900">
              <a:buFont typeface="Wingdings" pitchFamily="2" charset="2"/>
              <a:buChar char="§"/>
            </a:pPr>
            <a:r>
              <a:rPr lang="en-US" sz="2600" dirty="0" smtClean="0">
                <a:solidFill>
                  <a:schemeClr val="accent1">
                    <a:lumMod val="75000"/>
                  </a:schemeClr>
                </a:solidFill>
              </a:rPr>
              <a:t>Federal agencies </a:t>
            </a:r>
            <a:r>
              <a:rPr lang="en-US" sz="2600" dirty="0">
                <a:solidFill>
                  <a:schemeClr val="accent1">
                    <a:lumMod val="75000"/>
                  </a:schemeClr>
                </a:solidFill>
              </a:rPr>
              <a:t>like CBP are not required to convert these veterans or have an </a:t>
            </a:r>
            <a:r>
              <a:rPr lang="en-US" sz="2600" dirty="0" smtClean="0">
                <a:solidFill>
                  <a:schemeClr val="accent1">
                    <a:lumMod val="75000"/>
                  </a:schemeClr>
                </a:solidFill>
              </a:rPr>
              <a:t>available </a:t>
            </a:r>
            <a:r>
              <a:rPr lang="en-US" sz="2600" dirty="0">
                <a:solidFill>
                  <a:schemeClr val="accent1">
                    <a:lumMod val="75000"/>
                  </a:schemeClr>
                </a:solidFill>
              </a:rPr>
              <a:t>FTE at the conclusion of their internship experience.  </a:t>
            </a:r>
            <a:endParaRPr lang="en-US" sz="2600" dirty="0" smtClean="0">
              <a:solidFill>
                <a:schemeClr val="accent1">
                  <a:lumMod val="75000"/>
                </a:schemeClr>
              </a:solidFill>
            </a:endParaRPr>
          </a:p>
          <a:p>
            <a:pPr marL="342900" indent="-342900">
              <a:buFont typeface="Wingdings" pitchFamily="2" charset="2"/>
              <a:buChar char="§"/>
            </a:pPr>
            <a:r>
              <a:rPr lang="en-US" sz="2600" dirty="0" smtClean="0">
                <a:solidFill>
                  <a:schemeClr val="accent1">
                    <a:lumMod val="75000"/>
                  </a:schemeClr>
                </a:solidFill>
              </a:rPr>
              <a:t>CBP’s goal </a:t>
            </a:r>
            <a:r>
              <a:rPr lang="en-US" sz="2600" dirty="0">
                <a:solidFill>
                  <a:schemeClr val="accent1">
                    <a:lumMod val="75000"/>
                  </a:schemeClr>
                </a:solidFill>
              </a:rPr>
              <a:t>has been to use the NPWE program to give </a:t>
            </a:r>
            <a:r>
              <a:rPr lang="en-US" sz="2600" dirty="0" smtClean="0">
                <a:solidFill>
                  <a:schemeClr val="accent1">
                    <a:lumMod val="75000"/>
                  </a:schemeClr>
                </a:solidFill>
              </a:rPr>
              <a:t>Tribal Nations veterans </a:t>
            </a:r>
            <a:r>
              <a:rPr lang="en-US" sz="2600" dirty="0">
                <a:solidFill>
                  <a:schemeClr val="accent1">
                    <a:lumMod val="75000"/>
                  </a:schemeClr>
                </a:solidFill>
              </a:rPr>
              <a:t>the opportunity to prove themselves to our hiring managers prior to us making hiring </a:t>
            </a:r>
            <a:r>
              <a:rPr lang="en-US" sz="2600" dirty="0" smtClean="0">
                <a:solidFill>
                  <a:schemeClr val="accent1">
                    <a:lumMod val="75000"/>
                  </a:schemeClr>
                </a:solidFill>
              </a:rPr>
              <a:t>commitments.</a:t>
            </a:r>
          </a:p>
          <a:p>
            <a:pPr marL="342900" indent="-342900">
              <a:buFont typeface="Wingdings" pitchFamily="2" charset="2"/>
              <a:buChar char="§"/>
            </a:pPr>
            <a:r>
              <a:rPr lang="en-US" sz="2600" dirty="0" smtClean="0">
                <a:solidFill>
                  <a:schemeClr val="accent1">
                    <a:lumMod val="75000"/>
                  </a:schemeClr>
                </a:solidFill>
              </a:rPr>
              <a:t>Once </a:t>
            </a:r>
            <a:r>
              <a:rPr lang="en-US" sz="2600" dirty="0">
                <a:solidFill>
                  <a:schemeClr val="accent1">
                    <a:lumMod val="75000"/>
                  </a:schemeClr>
                </a:solidFill>
              </a:rPr>
              <a:t>a NPWE veteran intern completes the full BI process they can be converted non-competitively IMMEDIATELY using </a:t>
            </a:r>
            <a:r>
              <a:rPr lang="en-US" sz="2600" u="sng" dirty="0" smtClean="0">
                <a:solidFill>
                  <a:schemeClr val="accent1">
                    <a:lumMod val="75000"/>
                  </a:schemeClr>
                </a:solidFill>
                <a:hlinkClick r:id="rId3"/>
              </a:rPr>
              <a:t>Special </a:t>
            </a:r>
            <a:r>
              <a:rPr lang="en-US" sz="2600" u="sng" dirty="0">
                <a:solidFill>
                  <a:schemeClr val="accent1">
                    <a:lumMod val="75000"/>
                  </a:schemeClr>
                </a:solidFill>
                <a:hlinkClick r:id="rId3"/>
              </a:rPr>
              <a:t>Hiring Authorities for </a:t>
            </a:r>
            <a:r>
              <a:rPr lang="en-US" sz="2600" u="sng" dirty="0" smtClean="0">
                <a:solidFill>
                  <a:schemeClr val="accent1">
                    <a:lumMod val="75000"/>
                  </a:schemeClr>
                </a:solidFill>
                <a:hlinkClick r:id="rId3"/>
              </a:rPr>
              <a:t>Veterans</a:t>
            </a:r>
            <a:r>
              <a:rPr lang="en-US" sz="2600" dirty="0" smtClean="0">
                <a:solidFill>
                  <a:schemeClr val="accent1">
                    <a:lumMod val="75000"/>
                  </a:schemeClr>
                </a:solidFill>
              </a:rPr>
              <a:t>.</a:t>
            </a:r>
            <a:endParaRPr lang="en-US" sz="2600" dirty="0">
              <a:solidFill>
                <a:schemeClr val="accent1">
                  <a:lumMod val="75000"/>
                </a:schemeClr>
              </a:solidFill>
            </a:endParaRP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364931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2700"/>
            <a:ext cx="8839200" cy="749300"/>
          </a:xfrm>
        </p:spPr>
        <p:txBody>
          <a:bodyPr>
            <a:normAutofit/>
          </a:bodyPr>
          <a:lstStyle/>
          <a:p>
            <a:r>
              <a:rPr lang="en-US" sz="4000" dirty="0" smtClean="0"/>
              <a:t> Benefits of the VA NPWE Program </a:t>
            </a:r>
          </a:p>
        </p:txBody>
      </p:sp>
      <p:sp>
        <p:nvSpPr>
          <p:cNvPr id="2" name="Content Placeholder 2"/>
          <p:cNvSpPr>
            <a:spLocks noGrp="1"/>
          </p:cNvSpPr>
          <p:nvPr>
            <p:ph idx="1"/>
          </p:nvPr>
        </p:nvSpPr>
        <p:spPr>
          <a:xfrm>
            <a:off x="152400" y="914400"/>
            <a:ext cx="8839200" cy="4800600"/>
          </a:xfrm>
        </p:spPr>
        <p:txBody>
          <a:bodyPr/>
          <a:lstStyle/>
          <a:p>
            <a:pPr marL="342900" indent="-342900">
              <a:buFont typeface="Wingdings" pitchFamily="2" charset="2"/>
              <a:buChar char="§"/>
            </a:pPr>
            <a:r>
              <a:rPr lang="en-US" b="1" dirty="0" smtClean="0">
                <a:solidFill>
                  <a:schemeClr val="accent1">
                    <a:lumMod val="75000"/>
                  </a:schemeClr>
                </a:solidFill>
              </a:rPr>
              <a:t>Benefits </a:t>
            </a:r>
            <a:r>
              <a:rPr lang="en-US" b="1" dirty="0">
                <a:solidFill>
                  <a:schemeClr val="accent1">
                    <a:lumMod val="75000"/>
                  </a:schemeClr>
                </a:solidFill>
              </a:rPr>
              <a:t>to Participating Service Members and Veterans</a:t>
            </a:r>
            <a:r>
              <a:rPr lang="en-US" dirty="0">
                <a:solidFill>
                  <a:schemeClr val="accent1">
                    <a:lumMod val="75000"/>
                  </a:schemeClr>
                </a:solidFill>
              </a:rPr>
              <a:t> </a:t>
            </a:r>
            <a:endParaRPr lang="en-US" dirty="0" smtClean="0">
              <a:solidFill>
                <a:schemeClr val="accent1">
                  <a:lumMod val="75000"/>
                </a:schemeClr>
              </a:solidFill>
            </a:endParaRPr>
          </a:p>
          <a:p>
            <a:pPr marL="742950" lvl="2" indent="-342900"/>
            <a:r>
              <a:rPr lang="en-US" dirty="0" smtClean="0">
                <a:solidFill>
                  <a:schemeClr val="accent1">
                    <a:lumMod val="75000"/>
                  </a:schemeClr>
                </a:solidFill>
              </a:rPr>
              <a:t>NPWE </a:t>
            </a:r>
            <a:r>
              <a:rPr lang="en-US" dirty="0">
                <a:solidFill>
                  <a:schemeClr val="accent1">
                    <a:lumMod val="75000"/>
                  </a:schemeClr>
                </a:solidFill>
              </a:rPr>
              <a:t>participants have an opportunity to augment their employment readiness by building their résumés, exploring employment interests, developing job skills, and gaining </a:t>
            </a:r>
            <a:r>
              <a:rPr lang="en-US" dirty="0" smtClean="0">
                <a:solidFill>
                  <a:schemeClr val="accent1">
                    <a:lumMod val="75000"/>
                  </a:schemeClr>
                </a:solidFill>
              </a:rPr>
              <a:t>valuable </a:t>
            </a:r>
            <a:r>
              <a:rPr lang="en-US" dirty="0">
                <a:solidFill>
                  <a:schemeClr val="accent1">
                    <a:lumMod val="75000"/>
                  </a:schemeClr>
                </a:solidFill>
              </a:rPr>
              <a:t>Federal government work experience that prepares them for the civilian workplace.  </a:t>
            </a:r>
          </a:p>
          <a:p>
            <a:pPr marL="342900" indent="-342900">
              <a:buFont typeface="Wingdings" pitchFamily="2" charset="2"/>
              <a:buChar char="§"/>
            </a:pPr>
            <a:r>
              <a:rPr lang="en-US" b="1" dirty="0" smtClean="0">
                <a:solidFill>
                  <a:schemeClr val="accent1">
                    <a:lumMod val="75000"/>
                  </a:schemeClr>
                </a:solidFill>
              </a:rPr>
              <a:t>Benefits </a:t>
            </a:r>
            <a:r>
              <a:rPr lang="en-US" b="1" dirty="0">
                <a:solidFill>
                  <a:schemeClr val="accent1">
                    <a:lumMod val="75000"/>
                  </a:schemeClr>
                </a:solidFill>
              </a:rPr>
              <a:t>to </a:t>
            </a:r>
            <a:r>
              <a:rPr lang="en-US" b="1" dirty="0" smtClean="0">
                <a:solidFill>
                  <a:schemeClr val="accent1">
                    <a:lumMod val="75000"/>
                  </a:schemeClr>
                </a:solidFill>
              </a:rPr>
              <a:t>CBP</a:t>
            </a:r>
            <a:endParaRPr lang="en-US" dirty="0">
              <a:solidFill>
                <a:schemeClr val="accent1">
                  <a:lumMod val="75000"/>
                </a:schemeClr>
              </a:solidFill>
            </a:endParaRPr>
          </a:p>
          <a:p>
            <a:pPr marL="628650" lvl="1" indent="-342900"/>
            <a:r>
              <a:rPr lang="en-US" dirty="0">
                <a:solidFill>
                  <a:schemeClr val="accent1">
                    <a:lumMod val="75000"/>
                  </a:schemeClr>
                </a:solidFill>
              </a:rPr>
              <a:t>These internships provide hiring managers with no-cost volunteers to accomplish mission tasks and the opportunity to </a:t>
            </a:r>
            <a:r>
              <a:rPr lang="en-US" dirty="0" smtClean="0">
                <a:solidFill>
                  <a:schemeClr val="accent1">
                    <a:lumMod val="75000"/>
                  </a:schemeClr>
                </a:solidFill>
              </a:rPr>
              <a:t>evaluate </a:t>
            </a:r>
            <a:r>
              <a:rPr lang="en-US" dirty="0">
                <a:solidFill>
                  <a:schemeClr val="accent1">
                    <a:lumMod val="75000"/>
                  </a:schemeClr>
                </a:solidFill>
              </a:rPr>
              <a:t>the interns’ skill sets before hiring them.</a:t>
            </a:r>
          </a:p>
          <a:p>
            <a:pPr marL="628650" lvl="1" indent="-342900"/>
            <a:r>
              <a:rPr lang="en-US" dirty="0" smtClean="0">
                <a:solidFill>
                  <a:schemeClr val="accent1">
                    <a:lumMod val="75000"/>
                  </a:schemeClr>
                </a:solidFill>
              </a:rPr>
              <a:t>Both </a:t>
            </a:r>
            <a:r>
              <a:rPr lang="en-US" dirty="0">
                <a:solidFill>
                  <a:schemeClr val="accent1">
                    <a:lumMod val="75000"/>
                  </a:schemeClr>
                </a:solidFill>
              </a:rPr>
              <a:t>of these programs require no cost of CBP, and participants do not count toward the Agency’s number of full-time employees.  Hiring managers may use </a:t>
            </a:r>
            <a:r>
              <a:rPr lang="en-US" u="sng" dirty="0">
                <a:solidFill>
                  <a:schemeClr val="accent1">
                    <a:lumMod val="75000"/>
                  </a:schemeClr>
                </a:solidFill>
                <a:hlinkClick r:id="rId3"/>
              </a:rPr>
              <a:t>Special Hiring Authorities for Veterans</a:t>
            </a:r>
            <a:r>
              <a:rPr lang="en-US" dirty="0">
                <a:solidFill>
                  <a:schemeClr val="accent1">
                    <a:lumMod val="75000"/>
                  </a:schemeClr>
                </a:solidFill>
              </a:rPr>
              <a:t> to hire </a:t>
            </a:r>
            <a:r>
              <a:rPr lang="en-US" dirty="0" smtClean="0">
                <a:solidFill>
                  <a:schemeClr val="accent1">
                    <a:lumMod val="75000"/>
                  </a:schemeClr>
                </a:solidFill>
              </a:rPr>
              <a:t>NPWE </a:t>
            </a:r>
            <a:r>
              <a:rPr lang="en-US" dirty="0">
                <a:solidFill>
                  <a:schemeClr val="accent1">
                    <a:lumMod val="75000"/>
                  </a:schemeClr>
                </a:solidFill>
              </a:rPr>
              <a:t>interns into full-time Federal positions at any time during the internship </a:t>
            </a:r>
            <a:r>
              <a:rPr lang="en-US" dirty="0" smtClean="0">
                <a:solidFill>
                  <a:schemeClr val="accent1">
                    <a:lumMod val="75000"/>
                  </a:schemeClr>
                </a:solidFill>
              </a:rPr>
              <a:t>process non-competitively. </a:t>
            </a:r>
            <a:endParaRPr lang="en-US" dirty="0">
              <a:solidFill>
                <a:schemeClr val="accent1">
                  <a:lumMod val="75000"/>
                </a:schemeClr>
              </a:solidFill>
            </a:endParaRPr>
          </a:p>
        </p:txBody>
      </p:sp>
    </p:spTree>
    <p:extLst>
      <p:ext uri="{BB962C8B-B14F-4D97-AF65-F5344CB8AC3E}">
        <p14:creationId xmlns:p14="http://schemas.microsoft.com/office/powerpoint/2010/main" val="4280703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Finding NPWE Internships Across the Federal Government</a:t>
            </a:r>
          </a:p>
        </p:txBody>
      </p:sp>
      <p:sp>
        <p:nvSpPr>
          <p:cNvPr id="3" name="Content Placeholder 2"/>
          <p:cNvSpPr>
            <a:spLocks noGrp="1"/>
          </p:cNvSpPr>
          <p:nvPr>
            <p:ph idx="1"/>
          </p:nvPr>
        </p:nvSpPr>
        <p:spPr>
          <a:xfrm>
            <a:off x="139700" y="762000"/>
            <a:ext cx="8839200" cy="4800600"/>
          </a:xfrm>
        </p:spPr>
        <p:txBody>
          <a:bodyPr/>
          <a:lstStyle/>
          <a:p>
            <a:pPr marL="0" indent="0" algn="ctr">
              <a:spcBef>
                <a:spcPts val="0"/>
              </a:spcBef>
              <a:spcAft>
                <a:spcPts val="0"/>
              </a:spcAft>
              <a:buNone/>
            </a:pPr>
            <a:endParaRPr lang="en-US" dirty="0" smtClean="0">
              <a:solidFill>
                <a:schemeClr val="tx2"/>
              </a:solidFill>
            </a:endParaRPr>
          </a:p>
          <a:p>
            <a:r>
              <a:rPr lang="en-US" sz="2000" dirty="0" smtClean="0">
                <a:solidFill>
                  <a:schemeClr val="accent1">
                    <a:lumMod val="75000"/>
                  </a:schemeClr>
                </a:solidFill>
              </a:rPr>
              <a:t>The </a:t>
            </a:r>
            <a:r>
              <a:rPr lang="en-US" sz="2000" dirty="0">
                <a:solidFill>
                  <a:schemeClr val="accent1">
                    <a:lumMod val="75000"/>
                  </a:schemeClr>
                </a:solidFill>
              </a:rPr>
              <a:t>first step in securing a Federal career </a:t>
            </a:r>
            <a:r>
              <a:rPr lang="en-US" sz="2000" dirty="0" smtClean="0">
                <a:solidFill>
                  <a:schemeClr val="accent1">
                    <a:lumMod val="75000"/>
                  </a:schemeClr>
                </a:solidFill>
              </a:rPr>
              <a:t>using the </a:t>
            </a:r>
            <a:r>
              <a:rPr lang="en-US" sz="2000" b="1" u="sng" dirty="0" smtClean="0">
                <a:solidFill>
                  <a:schemeClr val="accent1">
                    <a:lumMod val="75000"/>
                  </a:schemeClr>
                </a:solidFill>
                <a:hlinkClick r:id="rId2"/>
              </a:rPr>
              <a:t>VA’s NPWE Internship </a:t>
            </a:r>
            <a:r>
              <a:rPr lang="en-US" sz="2000" b="1" u="sng" dirty="0">
                <a:solidFill>
                  <a:schemeClr val="accent1">
                    <a:lumMod val="75000"/>
                  </a:schemeClr>
                </a:solidFill>
                <a:hlinkClick r:id="rId2"/>
              </a:rPr>
              <a:t>P</a:t>
            </a:r>
            <a:r>
              <a:rPr lang="en-US" sz="2000" b="1" u="sng" dirty="0" smtClean="0">
                <a:solidFill>
                  <a:schemeClr val="accent1">
                    <a:lumMod val="75000"/>
                  </a:schemeClr>
                </a:solidFill>
                <a:hlinkClick r:id="rId2"/>
              </a:rPr>
              <a:t>rogram</a:t>
            </a:r>
            <a:r>
              <a:rPr lang="en-US" sz="2000" dirty="0" smtClean="0">
                <a:solidFill>
                  <a:schemeClr val="accent1">
                    <a:lumMod val="75000"/>
                  </a:schemeClr>
                </a:solidFill>
              </a:rPr>
              <a:t> is to ensure you as the service-member are within six months of separating and expects a service-connected disability rating or are a veteran with at least 20% service-connection for disabilities to be currently enrolled in </a:t>
            </a:r>
            <a:r>
              <a:rPr lang="en-US" sz="2000" u="sng" dirty="0" smtClean="0">
                <a:solidFill>
                  <a:schemeClr val="accent1">
                    <a:lumMod val="75000"/>
                  </a:schemeClr>
                </a:solidFill>
                <a:hlinkClick r:id="rId3"/>
              </a:rPr>
              <a:t>VA’s </a:t>
            </a:r>
            <a:r>
              <a:rPr lang="en-US" sz="2000" u="sng" dirty="0">
                <a:solidFill>
                  <a:schemeClr val="accent1">
                    <a:lumMod val="75000"/>
                  </a:schemeClr>
                </a:solidFill>
                <a:hlinkClick r:id="rId3"/>
              </a:rPr>
              <a:t>Vocational Rehabilitation and Employment program</a:t>
            </a:r>
            <a:r>
              <a:rPr lang="en-US" sz="2000" dirty="0" smtClean="0">
                <a:solidFill>
                  <a:schemeClr val="accent1">
                    <a:lumMod val="75000"/>
                  </a:schemeClr>
                </a:solidFill>
              </a:rPr>
              <a:t>.</a:t>
            </a:r>
          </a:p>
          <a:p>
            <a:r>
              <a:rPr lang="en-US" sz="2000" dirty="0">
                <a:solidFill>
                  <a:schemeClr val="accent1">
                    <a:lumMod val="75000"/>
                  </a:schemeClr>
                </a:solidFill>
              </a:rPr>
              <a:t>Service-members who are six months from separating and have a disability that began or became worse during active duty and who have not yet received a service-connected disability rating do not need to wait </a:t>
            </a:r>
            <a:r>
              <a:rPr lang="en-US" sz="2000" dirty="0" smtClean="0">
                <a:solidFill>
                  <a:schemeClr val="accent1">
                    <a:lumMod val="75000"/>
                  </a:schemeClr>
                </a:solidFill>
              </a:rPr>
              <a:t>until they are in veteran status to </a:t>
            </a:r>
            <a:r>
              <a:rPr lang="en-US" sz="2000" dirty="0">
                <a:solidFill>
                  <a:schemeClr val="accent1">
                    <a:lumMod val="75000"/>
                  </a:schemeClr>
                </a:solidFill>
              </a:rPr>
              <a:t>apply.  </a:t>
            </a:r>
            <a:endParaRPr lang="en-US" sz="2000" dirty="0" smtClean="0">
              <a:solidFill>
                <a:schemeClr val="accent1">
                  <a:lumMod val="75000"/>
                </a:schemeClr>
              </a:solidFill>
            </a:endParaRPr>
          </a:p>
          <a:p>
            <a:r>
              <a:rPr lang="en-US" sz="2000" dirty="0" smtClean="0">
                <a:solidFill>
                  <a:schemeClr val="accent1">
                    <a:lumMod val="75000"/>
                  </a:schemeClr>
                </a:solidFill>
              </a:rPr>
              <a:t>The </a:t>
            </a:r>
            <a:r>
              <a:rPr lang="en-US" sz="2000" dirty="0">
                <a:solidFill>
                  <a:schemeClr val="accent1">
                    <a:lumMod val="75000"/>
                  </a:schemeClr>
                </a:solidFill>
              </a:rPr>
              <a:t>following link is the application for a VA Memorandum Rating that can be used as entry into the VA's Vocational Rehabilitation and Employment (VR&amp;E) program that runs the NPWE internships:  </a:t>
            </a:r>
            <a:r>
              <a:rPr lang="en-US" sz="2000" u="sng" dirty="0">
                <a:solidFill>
                  <a:schemeClr val="accent1">
                    <a:lumMod val="75000"/>
                  </a:schemeClr>
                </a:solidFill>
              </a:rPr>
              <a:t>https://www.vets.gov/employment/vocational-rehab-and-employment/apply-vre</a:t>
            </a:r>
            <a:r>
              <a:rPr lang="en-US" sz="2000" u="sng" dirty="0" smtClean="0">
                <a:solidFill>
                  <a:schemeClr val="accent1">
                    <a:lumMod val="75000"/>
                  </a:schemeClr>
                </a:solidFill>
              </a:rPr>
              <a:t>/</a:t>
            </a:r>
            <a:r>
              <a:rPr lang="en-US" sz="2000" dirty="0" smtClean="0">
                <a:solidFill>
                  <a:schemeClr val="accent1">
                    <a:lumMod val="75000"/>
                  </a:schemeClr>
                </a:solidFill>
              </a:rPr>
              <a:t>.</a:t>
            </a:r>
            <a:r>
              <a:rPr lang="en-US" sz="2000" dirty="0">
                <a:solidFill>
                  <a:schemeClr val="accent1">
                    <a:lumMod val="75000"/>
                  </a:schemeClr>
                </a:solidFill>
              </a:rPr>
              <a:t>  Once </a:t>
            </a:r>
            <a:r>
              <a:rPr lang="en-US" sz="2000" dirty="0" smtClean="0">
                <a:solidFill>
                  <a:schemeClr val="accent1">
                    <a:lumMod val="75000"/>
                  </a:schemeClr>
                </a:solidFill>
              </a:rPr>
              <a:t>VA </a:t>
            </a:r>
            <a:r>
              <a:rPr lang="en-US" sz="2000" dirty="0">
                <a:solidFill>
                  <a:schemeClr val="accent1">
                    <a:lumMod val="75000"/>
                  </a:schemeClr>
                </a:solidFill>
              </a:rPr>
              <a:t>approves this Memo Rating, </a:t>
            </a:r>
            <a:r>
              <a:rPr lang="en-US" sz="2000" dirty="0" smtClean="0">
                <a:solidFill>
                  <a:schemeClr val="accent1">
                    <a:lumMod val="75000"/>
                  </a:schemeClr>
                </a:solidFill>
              </a:rPr>
              <a:t>they are eligible for participation in the </a:t>
            </a:r>
            <a:r>
              <a:rPr lang="en-US" sz="2000" dirty="0" smtClean="0">
                <a:solidFill>
                  <a:schemeClr val="accent1">
                    <a:lumMod val="75000"/>
                  </a:schemeClr>
                </a:solidFill>
                <a:hlinkClick r:id="rId2"/>
              </a:rPr>
              <a:t>NPWE Internship Program</a:t>
            </a:r>
            <a:r>
              <a:rPr lang="en-US" sz="2000" dirty="0" smtClean="0">
                <a:solidFill>
                  <a:schemeClr val="accent1">
                    <a:lumMod val="75000"/>
                  </a:schemeClr>
                </a:solidFill>
              </a:rPr>
              <a:t>.</a:t>
            </a:r>
            <a:endParaRPr lang="en-US" sz="2000" dirty="0">
              <a:solidFill>
                <a:schemeClr val="accent1">
                  <a:lumMod val="75000"/>
                </a:schemeClr>
              </a:solidFill>
            </a:endParaRPr>
          </a:p>
          <a:p>
            <a:endParaRPr lang="en-US" sz="2000" dirty="0"/>
          </a:p>
          <a:p>
            <a:endParaRPr lang="en-US" sz="2000" dirty="0"/>
          </a:p>
        </p:txBody>
      </p:sp>
    </p:spTree>
    <p:extLst>
      <p:ext uri="{BB962C8B-B14F-4D97-AF65-F5344CB8AC3E}">
        <p14:creationId xmlns:p14="http://schemas.microsoft.com/office/powerpoint/2010/main" val="1437124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Finding NPWE Internships Across the Federal Government</a:t>
            </a:r>
          </a:p>
        </p:txBody>
      </p:sp>
      <p:sp>
        <p:nvSpPr>
          <p:cNvPr id="3" name="Content Placeholder 2"/>
          <p:cNvSpPr>
            <a:spLocks noGrp="1"/>
          </p:cNvSpPr>
          <p:nvPr>
            <p:ph idx="1"/>
          </p:nvPr>
        </p:nvSpPr>
        <p:spPr>
          <a:xfrm>
            <a:off x="139700" y="762000"/>
            <a:ext cx="8839200" cy="4800600"/>
          </a:xfrm>
        </p:spPr>
        <p:txBody>
          <a:bodyPr/>
          <a:lstStyle/>
          <a:p>
            <a:pPr marL="0" indent="0" algn="ctr">
              <a:spcBef>
                <a:spcPts val="0"/>
              </a:spcBef>
              <a:spcAft>
                <a:spcPts val="0"/>
              </a:spcAft>
              <a:buNone/>
            </a:pPr>
            <a:endParaRPr lang="en-US" dirty="0" smtClean="0">
              <a:solidFill>
                <a:schemeClr val="tx2"/>
              </a:solidFill>
            </a:endParaRPr>
          </a:p>
          <a:p>
            <a:r>
              <a:rPr lang="en-US" sz="2000" dirty="0">
                <a:solidFill>
                  <a:schemeClr val="accent1">
                    <a:lumMod val="75000"/>
                  </a:schemeClr>
                </a:solidFill>
              </a:rPr>
              <a:t>The next step is to identify the qualifiers and qualifications required of the job series you are seeking and then determining from each position you apply whether or not you possess these qualifications.</a:t>
            </a:r>
          </a:p>
          <a:p>
            <a:r>
              <a:rPr lang="en-US" sz="2000" b="1" u="sng" dirty="0">
                <a:solidFill>
                  <a:schemeClr val="accent1">
                    <a:lumMod val="75000"/>
                  </a:schemeClr>
                </a:solidFill>
              </a:rPr>
              <a:t>Step One</a:t>
            </a:r>
            <a:r>
              <a:rPr lang="en-US" sz="2000" b="1" dirty="0">
                <a:solidFill>
                  <a:schemeClr val="accent1">
                    <a:lumMod val="75000"/>
                  </a:schemeClr>
                </a:solidFill>
              </a:rPr>
              <a:t>:  </a:t>
            </a:r>
            <a:r>
              <a:rPr lang="en-US" sz="2000" dirty="0">
                <a:solidFill>
                  <a:schemeClr val="accent1">
                    <a:lumMod val="75000"/>
                  </a:schemeClr>
                </a:solidFill>
              </a:rPr>
              <a:t>Use the Office of Personnel Management’s (OPM’s) official </a:t>
            </a:r>
            <a:r>
              <a:rPr lang="en-US" sz="2000" b="1" u="sng" dirty="0">
                <a:solidFill>
                  <a:schemeClr val="accent1">
                    <a:lumMod val="75000"/>
                  </a:schemeClr>
                </a:solidFill>
              </a:rPr>
              <a:t>Position Classification Standards for White Collar Work </a:t>
            </a:r>
            <a:r>
              <a:rPr lang="en-US" sz="2000" dirty="0" smtClean="0">
                <a:solidFill>
                  <a:schemeClr val="accent1">
                    <a:lumMod val="75000"/>
                  </a:schemeClr>
                </a:solidFill>
              </a:rPr>
              <a:t>link: </a:t>
            </a:r>
            <a:r>
              <a:rPr lang="en-US" sz="2000" dirty="0">
                <a:solidFill>
                  <a:schemeClr val="accent1">
                    <a:lumMod val="75000"/>
                  </a:schemeClr>
                </a:solidFill>
              </a:rPr>
              <a:t>(</a:t>
            </a:r>
            <a:r>
              <a:rPr lang="en-US" sz="2000" dirty="0">
                <a:solidFill>
                  <a:schemeClr val="accent1">
                    <a:lumMod val="75000"/>
                  </a:schemeClr>
                </a:solidFill>
                <a:hlinkClick r:id="rId2"/>
              </a:rPr>
              <a:t>https://www.opm.gov/policy-data-oversight/classification-qualifications/classifying-general-schedule-positions/#</a:t>
            </a:r>
            <a:r>
              <a:rPr lang="en-US" sz="2000" dirty="0" smtClean="0">
                <a:solidFill>
                  <a:schemeClr val="accent1">
                    <a:lumMod val="75000"/>
                  </a:schemeClr>
                </a:solidFill>
                <a:hlinkClick r:id="rId2"/>
              </a:rPr>
              <a:t>url=Standards</a:t>
            </a:r>
            <a:r>
              <a:rPr lang="en-US" sz="2000" dirty="0" smtClean="0">
                <a:solidFill>
                  <a:schemeClr val="accent1">
                    <a:lumMod val="75000"/>
                  </a:schemeClr>
                </a:solidFill>
              </a:rPr>
              <a:t>) that </a:t>
            </a:r>
            <a:r>
              <a:rPr lang="en-US" sz="2000" dirty="0">
                <a:solidFill>
                  <a:schemeClr val="accent1">
                    <a:lumMod val="75000"/>
                  </a:schemeClr>
                </a:solidFill>
              </a:rPr>
              <a:t>specifically identifies the qualifications and job descriptions for EVERY Federal position to determine the </a:t>
            </a:r>
            <a:r>
              <a:rPr lang="en-US" sz="2000" b="1" u="sng" dirty="0">
                <a:solidFill>
                  <a:schemeClr val="accent1">
                    <a:lumMod val="75000"/>
                  </a:schemeClr>
                </a:solidFill>
              </a:rPr>
              <a:t>four digit GS series </a:t>
            </a:r>
            <a:r>
              <a:rPr lang="en-US" sz="2000" dirty="0">
                <a:solidFill>
                  <a:schemeClr val="accent1">
                    <a:lumMod val="75000"/>
                  </a:schemeClr>
                </a:solidFill>
              </a:rPr>
              <a:t>for the career your interested in pursuing.</a:t>
            </a:r>
          </a:p>
          <a:p>
            <a:r>
              <a:rPr lang="en-US" sz="2000" b="1" u="sng" dirty="0">
                <a:solidFill>
                  <a:schemeClr val="accent1">
                    <a:lumMod val="75000"/>
                  </a:schemeClr>
                </a:solidFill>
              </a:rPr>
              <a:t>Step Two</a:t>
            </a:r>
            <a:r>
              <a:rPr lang="en-US" sz="2000" b="1" dirty="0">
                <a:solidFill>
                  <a:schemeClr val="accent1">
                    <a:lumMod val="75000"/>
                  </a:schemeClr>
                </a:solidFill>
              </a:rPr>
              <a:t>:  </a:t>
            </a:r>
            <a:r>
              <a:rPr lang="en-US" sz="2000" dirty="0" smtClean="0">
                <a:solidFill>
                  <a:schemeClr val="accent1">
                    <a:lumMod val="75000"/>
                  </a:schemeClr>
                </a:solidFill>
              </a:rPr>
              <a:t>Go </a:t>
            </a:r>
            <a:r>
              <a:rPr lang="en-US" sz="2000" dirty="0">
                <a:solidFill>
                  <a:schemeClr val="accent1">
                    <a:lumMod val="75000"/>
                  </a:schemeClr>
                </a:solidFill>
              </a:rPr>
              <a:t>to </a:t>
            </a:r>
            <a:r>
              <a:rPr lang="en-US" sz="2000" dirty="0">
                <a:solidFill>
                  <a:schemeClr val="accent1">
                    <a:lumMod val="75000"/>
                  </a:schemeClr>
                </a:solidFill>
                <a:hlinkClick r:id="rId3"/>
              </a:rPr>
              <a:t>www.USAJOBS.gov</a:t>
            </a:r>
            <a:r>
              <a:rPr lang="en-US" sz="2000" dirty="0">
                <a:solidFill>
                  <a:schemeClr val="accent1">
                    <a:lumMod val="75000"/>
                  </a:schemeClr>
                </a:solidFill>
              </a:rPr>
              <a:t> and type in the </a:t>
            </a:r>
            <a:r>
              <a:rPr lang="en-US" sz="2000" b="1" u="sng" dirty="0">
                <a:solidFill>
                  <a:schemeClr val="accent1">
                    <a:lumMod val="75000"/>
                  </a:schemeClr>
                </a:solidFill>
              </a:rPr>
              <a:t>four digit GS series </a:t>
            </a:r>
            <a:r>
              <a:rPr lang="en-US" sz="2000" dirty="0">
                <a:solidFill>
                  <a:schemeClr val="accent1">
                    <a:lumMod val="75000"/>
                  </a:schemeClr>
                </a:solidFill>
              </a:rPr>
              <a:t>of the jobs for which previously research in Step One above.  This will pull up all the Federal agencies that currently employ folks in that GS series.  Make a list of all the positions, locations, and Federal agencies offering employment in the aforementioned GS series you’ve researched.</a:t>
            </a:r>
          </a:p>
          <a:p>
            <a:endParaRPr lang="en-US" sz="2000" dirty="0" smtClean="0"/>
          </a:p>
          <a:p>
            <a:endParaRPr lang="en-US" sz="2000" dirty="0"/>
          </a:p>
          <a:p>
            <a:endParaRPr lang="en-US" sz="2000" dirty="0"/>
          </a:p>
        </p:txBody>
      </p:sp>
    </p:spTree>
    <p:extLst>
      <p:ext uri="{BB962C8B-B14F-4D97-AF65-F5344CB8AC3E}">
        <p14:creationId xmlns:p14="http://schemas.microsoft.com/office/powerpoint/2010/main" val="27102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Finding NPWE Internships Across the Federal Government</a:t>
            </a:r>
          </a:p>
        </p:txBody>
      </p:sp>
      <p:sp>
        <p:nvSpPr>
          <p:cNvPr id="3" name="Content Placeholder 2"/>
          <p:cNvSpPr>
            <a:spLocks noGrp="1"/>
          </p:cNvSpPr>
          <p:nvPr>
            <p:ph idx="1"/>
          </p:nvPr>
        </p:nvSpPr>
        <p:spPr>
          <a:xfrm>
            <a:off x="139700" y="762000"/>
            <a:ext cx="8839200" cy="4800600"/>
          </a:xfrm>
        </p:spPr>
        <p:txBody>
          <a:bodyPr/>
          <a:lstStyle/>
          <a:p>
            <a:pPr marL="0" indent="0" algn="ctr">
              <a:spcBef>
                <a:spcPts val="0"/>
              </a:spcBef>
              <a:spcAft>
                <a:spcPts val="0"/>
              </a:spcAft>
              <a:buNone/>
            </a:pPr>
            <a:endParaRPr lang="en-US" sz="2200" dirty="0" smtClean="0">
              <a:solidFill>
                <a:schemeClr val="tx2"/>
              </a:solidFill>
            </a:endParaRPr>
          </a:p>
          <a:p>
            <a:r>
              <a:rPr lang="en-US" sz="2200" b="1" u="sng" dirty="0" smtClean="0">
                <a:solidFill>
                  <a:schemeClr val="accent1">
                    <a:lumMod val="75000"/>
                  </a:schemeClr>
                </a:solidFill>
              </a:rPr>
              <a:t>Step Three</a:t>
            </a:r>
            <a:r>
              <a:rPr lang="en-US" sz="2200" b="1" dirty="0" smtClean="0">
                <a:solidFill>
                  <a:schemeClr val="accent1">
                    <a:lumMod val="75000"/>
                  </a:schemeClr>
                </a:solidFill>
              </a:rPr>
              <a:t>:  </a:t>
            </a:r>
            <a:r>
              <a:rPr lang="en-US" sz="2200" dirty="0" smtClean="0">
                <a:solidFill>
                  <a:schemeClr val="accent1">
                    <a:lumMod val="75000"/>
                  </a:schemeClr>
                </a:solidFill>
              </a:rPr>
              <a:t>Use the </a:t>
            </a:r>
            <a:r>
              <a:rPr lang="en-US" sz="2200" b="1" dirty="0">
                <a:solidFill>
                  <a:schemeClr val="accent1">
                    <a:lumMod val="75000"/>
                  </a:schemeClr>
                </a:solidFill>
                <a:hlinkClick r:id="rId2"/>
              </a:rPr>
              <a:t>Federal Veterans Program Managers </a:t>
            </a:r>
            <a:r>
              <a:rPr lang="en-US" sz="2200" b="1" dirty="0" smtClean="0">
                <a:solidFill>
                  <a:schemeClr val="accent1">
                    <a:lumMod val="75000"/>
                  </a:schemeClr>
                </a:solidFill>
                <a:hlinkClick r:id="rId2"/>
              </a:rPr>
              <a:t>Listing</a:t>
            </a:r>
            <a:r>
              <a:rPr lang="en-US" sz="2200" dirty="0">
                <a:solidFill>
                  <a:schemeClr val="accent1">
                    <a:lumMod val="75000"/>
                  </a:schemeClr>
                </a:solidFill>
              </a:rPr>
              <a:t> </a:t>
            </a:r>
            <a:r>
              <a:rPr lang="en-US" sz="2200" dirty="0" smtClean="0">
                <a:solidFill>
                  <a:schemeClr val="accent1">
                    <a:lumMod val="75000"/>
                  </a:schemeClr>
                </a:solidFill>
              </a:rPr>
              <a:t>to identify the Federal agencies that have a full-time Veterans </a:t>
            </a:r>
            <a:r>
              <a:rPr lang="en-US" sz="2200" dirty="0">
                <a:solidFill>
                  <a:schemeClr val="accent1">
                    <a:lumMod val="75000"/>
                  </a:schemeClr>
                </a:solidFill>
              </a:rPr>
              <a:t>Program </a:t>
            </a:r>
            <a:r>
              <a:rPr lang="en-US" sz="2200" dirty="0" smtClean="0">
                <a:solidFill>
                  <a:schemeClr val="accent1">
                    <a:lumMod val="75000"/>
                  </a:schemeClr>
                </a:solidFill>
              </a:rPr>
              <a:t>Manager designated to assist in advancing </a:t>
            </a:r>
            <a:r>
              <a:rPr lang="en-US" sz="2200" dirty="0">
                <a:solidFill>
                  <a:schemeClr val="accent1">
                    <a:lumMod val="75000"/>
                  </a:schemeClr>
                </a:solidFill>
              </a:rPr>
              <a:t>the employment prospects for service-members and </a:t>
            </a:r>
            <a:r>
              <a:rPr lang="en-US" sz="2200" dirty="0" smtClean="0">
                <a:solidFill>
                  <a:schemeClr val="accent1">
                    <a:lumMod val="75000"/>
                  </a:schemeClr>
                </a:solidFill>
              </a:rPr>
              <a:t>veterans.  Go to each agency’s career website (ex:  CBP.gov/careers), peruse their different job titles and add to your list from Step Two.</a:t>
            </a:r>
            <a:endParaRPr lang="en-US" sz="2200" dirty="0">
              <a:solidFill>
                <a:schemeClr val="accent1">
                  <a:lumMod val="75000"/>
                </a:schemeClr>
              </a:solidFill>
            </a:endParaRPr>
          </a:p>
          <a:p>
            <a:r>
              <a:rPr lang="en-US" sz="2200" b="1" u="sng" dirty="0" smtClean="0">
                <a:solidFill>
                  <a:schemeClr val="accent1">
                    <a:lumMod val="75000"/>
                  </a:schemeClr>
                </a:solidFill>
              </a:rPr>
              <a:t>Step Four</a:t>
            </a:r>
            <a:r>
              <a:rPr lang="en-US" sz="2200" b="1" dirty="0" smtClean="0">
                <a:solidFill>
                  <a:schemeClr val="accent1">
                    <a:lumMod val="75000"/>
                  </a:schemeClr>
                </a:solidFill>
              </a:rPr>
              <a:t>:  </a:t>
            </a:r>
            <a:r>
              <a:rPr lang="en-US" sz="2200" dirty="0">
                <a:solidFill>
                  <a:schemeClr val="accent1">
                    <a:lumMod val="75000"/>
                  </a:schemeClr>
                </a:solidFill>
              </a:rPr>
              <a:t> </a:t>
            </a:r>
            <a:r>
              <a:rPr lang="en-US" sz="2200" dirty="0" smtClean="0">
                <a:solidFill>
                  <a:schemeClr val="accent1">
                    <a:lumMod val="75000"/>
                  </a:schemeClr>
                </a:solidFill>
              </a:rPr>
              <a:t>Combine the list of GS series positions you previously researched in Steps Two and Three and approach the </a:t>
            </a:r>
            <a:r>
              <a:rPr lang="en-US" sz="2200" b="1" u="sng" dirty="0" smtClean="0">
                <a:solidFill>
                  <a:schemeClr val="accent1">
                    <a:lumMod val="75000"/>
                  </a:schemeClr>
                </a:solidFill>
                <a:hlinkClick r:id="rId2"/>
              </a:rPr>
              <a:t>Veterans Program Managers</a:t>
            </a:r>
            <a:r>
              <a:rPr lang="en-US" sz="2200" dirty="0" smtClean="0">
                <a:solidFill>
                  <a:schemeClr val="accent1">
                    <a:lumMod val="75000"/>
                  </a:schemeClr>
                </a:solidFill>
              </a:rPr>
              <a:t> from the agency(s) you’re interested in becoming employed from the </a:t>
            </a:r>
            <a:r>
              <a:rPr lang="en-US" sz="2200" b="1" dirty="0" smtClean="0">
                <a:solidFill>
                  <a:schemeClr val="accent1">
                    <a:lumMod val="75000"/>
                  </a:schemeClr>
                </a:solidFill>
                <a:hlinkClick r:id="rId2"/>
              </a:rPr>
              <a:t>Federal </a:t>
            </a:r>
            <a:r>
              <a:rPr lang="en-US" sz="2200" b="1" dirty="0">
                <a:solidFill>
                  <a:schemeClr val="accent1">
                    <a:lumMod val="75000"/>
                  </a:schemeClr>
                </a:solidFill>
                <a:hlinkClick r:id="rId2"/>
              </a:rPr>
              <a:t>Veterans Program Managers </a:t>
            </a:r>
            <a:r>
              <a:rPr lang="en-US" sz="2200" b="1" dirty="0" smtClean="0">
                <a:solidFill>
                  <a:schemeClr val="accent1">
                    <a:lumMod val="75000"/>
                  </a:schemeClr>
                </a:solidFill>
                <a:hlinkClick r:id="rId2"/>
              </a:rPr>
              <a:t>Listing</a:t>
            </a:r>
            <a:r>
              <a:rPr lang="en-US" sz="2200" b="1" dirty="0" smtClean="0">
                <a:solidFill>
                  <a:schemeClr val="accent1">
                    <a:lumMod val="75000"/>
                  </a:schemeClr>
                </a:solidFill>
              </a:rPr>
              <a:t>.  </a:t>
            </a:r>
          </a:p>
          <a:p>
            <a:endParaRPr lang="en-US" sz="2000" dirty="0" smtClean="0"/>
          </a:p>
          <a:p>
            <a:endParaRPr lang="en-US" sz="2000" dirty="0"/>
          </a:p>
          <a:p>
            <a:endParaRPr lang="en-US" sz="2000" dirty="0"/>
          </a:p>
        </p:txBody>
      </p:sp>
    </p:spTree>
    <p:extLst>
      <p:ext uri="{BB962C8B-B14F-4D97-AF65-F5344CB8AC3E}">
        <p14:creationId xmlns:p14="http://schemas.microsoft.com/office/powerpoint/2010/main" val="59610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Finding NPWE Internships Across the Federal Government</a:t>
            </a:r>
          </a:p>
        </p:txBody>
      </p:sp>
      <p:sp>
        <p:nvSpPr>
          <p:cNvPr id="3" name="Content Placeholder 2"/>
          <p:cNvSpPr>
            <a:spLocks noGrp="1"/>
          </p:cNvSpPr>
          <p:nvPr>
            <p:ph idx="1"/>
          </p:nvPr>
        </p:nvSpPr>
        <p:spPr>
          <a:xfrm>
            <a:off x="139700" y="762000"/>
            <a:ext cx="8839200" cy="4800600"/>
          </a:xfrm>
        </p:spPr>
        <p:txBody>
          <a:bodyPr/>
          <a:lstStyle/>
          <a:p>
            <a:pPr marL="0" indent="0" algn="ctr">
              <a:spcBef>
                <a:spcPts val="0"/>
              </a:spcBef>
              <a:spcAft>
                <a:spcPts val="0"/>
              </a:spcAft>
              <a:buNone/>
            </a:pPr>
            <a:endParaRPr lang="en-US" dirty="0" smtClean="0">
              <a:solidFill>
                <a:schemeClr val="tx2"/>
              </a:solidFill>
            </a:endParaRPr>
          </a:p>
          <a:p>
            <a:r>
              <a:rPr lang="en-US" sz="2000" b="1" u="sng" dirty="0">
                <a:solidFill>
                  <a:schemeClr val="accent1">
                    <a:lumMod val="75000"/>
                  </a:schemeClr>
                </a:solidFill>
              </a:rPr>
              <a:t>Step Five</a:t>
            </a:r>
            <a:r>
              <a:rPr lang="en-US" sz="2000" b="1" dirty="0">
                <a:solidFill>
                  <a:schemeClr val="accent1">
                    <a:lumMod val="75000"/>
                  </a:schemeClr>
                </a:solidFill>
              </a:rPr>
              <a:t>:  </a:t>
            </a:r>
            <a:r>
              <a:rPr lang="en-US" sz="2000" dirty="0">
                <a:solidFill>
                  <a:schemeClr val="accent1">
                    <a:lumMod val="75000"/>
                  </a:schemeClr>
                </a:solidFill>
              </a:rPr>
              <a:t>Send these </a:t>
            </a:r>
            <a:r>
              <a:rPr lang="en-US" sz="2000" b="1" dirty="0">
                <a:solidFill>
                  <a:schemeClr val="accent1">
                    <a:lumMod val="75000"/>
                  </a:schemeClr>
                </a:solidFill>
                <a:hlinkClick r:id="rId2"/>
              </a:rPr>
              <a:t>Veterans Program Managers</a:t>
            </a:r>
            <a:r>
              <a:rPr lang="en-US" sz="2000" b="1" dirty="0">
                <a:solidFill>
                  <a:schemeClr val="accent1">
                    <a:lumMod val="75000"/>
                  </a:schemeClr>
                </a:solidFill>
              </a:rPr>
              <a:t> </a:t>
            </a:r>
            <a:r>
              <a:rPr lang="en-US" sz="2000" dirty="0">
                <a:solidFill>
                  <a:schemeClr val="accent1">
                    <a:lumMod val="75000"/>
                  </a:schemeClr>
                </a:solidFill>
              </a:rPr>
              <a:t>an email attaching this PowerPoint </a:t>
            </a:r>
            <a:r>
              <a:rPr lang="en-US" sz="2000" dirty="0" smtClean="0">
                <a:solidFill>
                  <a:schemeClr val="accent1">
                    <a:lumMod val="75000"/>
                  </a:schemeClr>
                </a:solidFill>
              </a:rPr>
              <a:t>and educating </a:t>
            </a:r>
            <a:r>
              <a:rPr lang="en-US" sz="2000" dirty="0">
                <a:solidFill>
                  <a:schemeClr val="accent1">
                    <a:lumMod val="75000"/>
                  </a:schemeClr>
                </a:solidFill>
              </a:rPr>
              <a:t>them </a:t>
            </a:r>
            <a:r>
              <a:rPr lang="en-US" sz="2000" dirty="0" smtClean="0">
                <a:solidFill>
                  <a:schemeClr val="accent1">
                    <a:lumMod val="75000"/>
                  </a:schemeClr>
                </a:solidFill>
              </a:rPr>
              <a:t>in the body of your email to them regarding the </a:t>
            </a:r>
            <a:r>
              <a:rPr lang="en-US" sz="2000" b="1" u="sng" dirty="0">
                <a:solidFill>
                  <a:schemeClr val="accent1">
                    <a:lumMod val="75000"/>
                  </a:schemeClr>
                </a:solidFill>
                <a:hlinkClick r:id="rId3"/>
              </a:rPr>
              <a:t>VA NPWE Internship Program</a:t>
            </a:r>
            <a:r>
              <a:rPr lang="en-US" sz="2000" b="1" u="sng" dirty="0">
                <a:solidFill>
                  <a:schemeClr val="accent1">
                    <a:lumMod val="75000"/>
                  </a:schemeClr>
                </a:solidFill>
              </a:rPr>
              <a:t>’s</a:t>
            </a:r>
            <a:r>
              <a:rPr lang="en-US" sz="2000" b="1" dirty="0">
                <a:solidFill>
                  <a:schemeClr val="accent1">
                    <a:lumMod val="75000"/>
                  </a:schemeClr>
                </a:solidFill>
              </a:rPr>
              <a:t> </a:t>
            </a:r>
            <a:r>
              <a:rPr lang="en-US" sz="2000" dirty="0">
                <a:solidFill>
                  <a:schemeClr val="accent1">
                    <a:lumMod val="75000"/>
                  </a:schemeClr>
                </a:solidFill>
              </a:rPr>
              <a:t>flexibility (i.e. that it can be used in every Federal agency and for every GS series/grade without an agency paying you to volunteer with them or to hold an FTE to host you in an internship) and that you would like to be considered for an NPWE internship in the locations, positions, and grades for which they offer.</a:t>
            </a:r>
          </a:p>
          <a:p>
            <a:r>
              <a:rPr lang="en-US" sz="2000" b="1" u="sng" dirty="0" smtClean="0">
                <a:solidFill>
                  <a:schemeClr val="accent1">
                    <a:lumMod val="75000"/>
                  </a:schemeClr>
                </a:solidFill>
              </a:rPr>
              <a:t>Step Six</a:t>
            </a:r>
            <a:r>
              <a:rPr lang="en-US" sz="2000" b="1" dirty="0" smtClean="0">
                <a:solidFill>
                  <a:schemeClr val="accent1">
                    <a:lumMod val="75000"/>
                  </a:schemeClr>
                </a:solidFill>
              </a:rPr>
              <a:t>:  </a:t>
            </a:r>
            <a:r>
              <a:rPr lang="en-US" sz="2000" dirty="0" smtClean="0">
                <a:solidFill>
                  <a:schemeClr val="accent1">
                    <a:lumMod val="75000"/>
                  </a:schemeClr>
                </a:solidFill>
              </a:rPr>
              <a:t>Upon receipt of NPWE internship offers from the agency for which you’d like to intern, formally request approval from your already assigned </a:t>
            </a:r>
            <a:r>
              <a:rPr lang="en-US" sz="2000" u="sng" dirty="0" smtClean="0">
                <a:solidFill>
                  <a:schemeClr val="accent1">
                    <a:lumMod val="75000"/>
                  </a:schemeClr>
                </a:solidFill>
                <a:hlinkClick r:id="rId4"/>
              </a:rPr>
              <a:t>VA </a:t>
            </a:r>
            <a:r>
              <a:rPr lang="en-US" sz="2000" u="sng" dirty="0">
                <a:solidFill>
                  <a:schemeClr val="accent1">
                    <a:lumMod val="75000"/>
                  </a:schemeClr>
                </a:solidFill>
                <a:hlinkClick r:id="rId4"/>
              </a:rPr>
              <a:t>Vocational Rehabilitation and Employment </a:t>
            </a:r>
            <a:r>
              <a:rPr lang="en-US" sz="2000" u="sng" dirty="0" smtClean="0">
                <a:solidFill>
                  <a:schemeClr val="accent1">
                    <a:lumMod val="75000"/>
                  </a:schemeClr>
                </a:solidFill>
                <a:hlinkClick r:id="rId4"/>
              </a:rPr>
              <a:t>(VR&amp;E) Counselor</a:t>
            </a:r>
            <a:r>
              <a:rPr lang="en-US" sz="2000" dirty="0" smtClean="0">
                <a:solidFill>
                  <a:schemeClr val="accent1">
                    <a:lumMod val="75000"/>
                  </a:schemeClr>
                </a:solidFill>
              </a:rPr>
              <a:t>.  </a:t>
            </a:r>
          </a:p>
          <a:p>
            <a:r>
              <a:rPr lang="en-US" sz="2000" dirty="0" smtClean="0">
                <a:solidFill>
                  <a:schemeClr val="accent1">
                    <a:lumMod val="75000"/>
                  </a:schemeClr>
                </a:solidFill>
              </a:rPr>
              <a:t>Your counselor will work directly with the Veterans Program Manager within the agency for which you’d like to intern for 6 to 12 months regarding internship placement during which you are eligible for </a:t>
            </a:r>
            <a:r>
              <a:rPr lang="en-US" sz="2000" dirty="0" smtClean="0">
                <a:solidFill>
                  <a:schemeClr val="accent1">
                    <a:lumMod val="75000"/>
                  </a:schemeClr>
                </a:solidFill>
                <a:hlinkClick r:id="rId5"/>
              </a:rPr>
              <a:t>non-competitive conversion </a:t>
            </a:r>
            <a:r>
              <a:rPr lang="en-US" sz="2000" dirty="0" smtClean="0">
                <a:solidFill>
                  <a:schemeClr val="accent1">
                    <a:lumMod val="75000"/>
                  </a:schemeClr>
                </a:solidFill>
              </a:rPr>
              <a:t>into full-time employee status at any point during this internship.</a:t>
            </a:r>
          </a:p>
          <a:p>
            <a:endParaRPr lang="en-US" sz="2000" dirty="0"/>
          </a:p>
          <a:p>
            <a:endParaRPr lang="en-US" sz="2000" dirty="0"/>
          </a:p>
        </p:txBody>
      </p:sp>
    </p:spTree>
    <p:extLst>
      <p:ext uri="{BB962C8B-B14F-4D97-AF65-F5344CB8AC3E}">
        <p14:creationId xmlns:p14="http://schemas.microsoft.com/office/powerpoint/2010/main" val="1564309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Questions?</a:t>
            </a:r>
            <a:endParaRPr lang="en-US" sz="5400" dirty="0"/>
          </a:p>
        </p:txBody>
      </p:sp>
      <p:sp>
        <p:nvSpPr>
          <p:cNvPr id="3" name="Content Placeholder 2"/>
          <p:cNvSpPr>
            <a:spLocks noGrp="1"/>
          </p:cNvSpPr>
          <p:nvPr>
            <p:ph idx="1"/>
          </p:nvPr>
        </p:nvSpPr>
        <p:spPr/>
        <p:txBody>
          <a:bodyPr/>
          <a:lstStyle/>
          <a:p>
            <a:pPr marL="0" indent="0" algn="ctr">
              <a:spcBef>
                <a:spcPts val="0"/>
              </a:spcBef>
              <a:spcAft>
                <a:spcPts val="0"/>
              </a:spcAft>
              <a:buNone/>
            </a:pPr>
            <a:endParaRPr lang="en-US" dirty="0" smtClean="0">
              <a:solidFill>
                <a:schemeClr val="tx2"/>
              </a:solidFill>
            </a:endParaRPr>
          </a:p>
          <a:p>
            <a:pPr marL="0" indent="0" algn="ctr">
              <a:spcBef>
                <a:spcPts val="0"/>
              </a:spcBef>
              <a:spcAft>
                <a:spcPts val="0"/>
              </a:spcAft>
              <a:buNone/>
            </a:pPr>
            <a:r>
              <a:rPr lang="en-US" sz="3600" b="1" dirty="0" smtClean="0">
                <a:solidFill>
                  <a:schemeClr val="tx2"/>
                </a:solidFill>
              </a:rPr>
              <a:t>Jeffrey </a:t>
            </a:r>
            <a:r>
              <a:rPr lang="en-US" sz="3600" b="1" dirty="0">
                <a:solidFill>
                  <a:schemeClr val="tx2"/>
                </a:solidFill>
              </a:rPr>
              <a:t>R. Jack</a:t>
            </a:r>
          </a:p>
          <a:p>
            <a:pPr marL="0" indent="0" algn="ctr">
              <a:spcBef>
                <a:spcPts val="0"/>
              </a:spcBef>
              <a:spcAft>
                <a:spcPts val="0"/>
              </a:spcAft>
              <a:buNone/>
            </a:pPr>
            <a:r>
              <a:rPr lang="en-US" sz="3600" b="1" dirty="0">
                <a:solidFill>
                  <a:schemeClr val="tx2"/>
                </a:solidFill>
              </a:rPr>
              <a:t>Veterans </a:t>
            </a:r>
            <a:r>
              <a:rPr lang="en-US" sz="3600" b="1" dirty="0" smtClean="0">
                <a:solidFill>
                  <a:schemeClr val="tx2"/>
                </a:solidFill>
              </a:rPr>
              <a:t>Employment Program </a:t>
            </a:r>
            <a:r>
              <a:rPr lang="en-US" sz="3600" b="1" dirty="0">
                <a:solidFill>
                  <a:schemeClr val="tx2"/>
                </a:solidFill>
              </a:rPr>
              <a:t>Manager </a:t>
            </a:r>
          </a:p>
          <a:p>
            <a:pPr marL="0" indent="0" algn="ctr">
              <a:spcBef>
                <a:spcPts val="0"/>
              </a:spcBef>
              <a:spcAft>
                <a:spcPts val="0"/>
              </a:spcAft>
              <a:buNone/>
            </a:pPr>
            <a:r>
              <a:rPr lang="en-US" sz="3600" b="1" dirty="0" smtClean="0">
                <a:solidFill>
                  <a:schemeClr val="tx2"/>
                </a:solidFill>
              </a:rPr>
              <a:t>U.S. Customs </a:t>
            </a:r>
            <a:r>
              <a:rPr lang="en-US" sz="3600" b="1" dirty="0">
                <a:solidFill>
                  <a:schemeClr val="tx2"/>
                </a:solidFill>
              </a:rPr>
              <a:t>and Border </a:t>
            </a:r>
            <a:r>
              <a:rPr lang="en-US" sz="3600" b="1" dirty="0" smtClean="0">
                <a:solidFill>
                  <a:schemeClr val="tx2"/>
                </a:solidFill>
              </a:rPr>
              <a:t>Protection</a:t>
            </a:r>
          </a:p>
          <a:p>
            <a:pPr marL="0" indent="0" algn="ctr">
              <a:spcBef>
                <a:spcPts val="0"/>
              </a:spcBef>
              <a:spcAft>
                <a:spcPts val="0"/>
              </a:spcAft>
              <a:buNone/>
            </a:pPr>
            <a:r>
              <a:rPr lang="en-US" sz="3600" b="1" dirty="0" smtClean="0">
                <a:solidFill>
                  <a:schemeClr val="tx2"/>
                </a:solidFill>
              </a:rPr>
              <a:t>Department of Homeland Security</a:t>
            </a:r>
            <a:endParaRPr lang="en-US" sz="3600" b="1" dirty="0">
              <a:solidFill>
                <a:schemeClr val="tx2"/>
              </a:solidFill>
            </a:endParaRPr>
          </a:p>
          <a:p>
            <a:pPr marL="0" indent="0" algn="ctr">
              <a:spcBef>
                <a:spcPts val="0"/>
              </a:spcBef>
              <a:spcAft>
                <a:spcPts val="0"/>
              </a:spcAft>
              <a:buNone/>
            </a:pPr>
            <a:r>
              <a:rPr lang="en-US" sz="3600" b="1" u="sng" dirty="0" smtClean="0">
                <a:solidFill>
                  <a:schemeClr val="tx2"/>
                </a:solidFill>
                <a:hlinkClick r:id="rId2"/>
              </a:rPr>
              <a:t>Jeffrey.R.Jack@cbp.dhs.gov</a:t>
            </a:r>
            <a:endParaRPr lang="en-US" sz="3600" b="1" dirty="0">
              <a:solidFill>
                <a:schemeClr val="tx2"/>
              </a:solidFill>
            </a:endParaRPr>
          </a:p>
          <a:p>
            <a:pPr marL="0" indent="0" algn="ctr">
              <a:spcBef>
                <a:spcPts val="0"/>
              </a:spcBef>
              <a:spcAft>
                <a:spcPts val="0"/>
              </a:spcAft>
              <a:buNone/>
            </a:pPr>
            <a:r>
              <a:rPr lang="en-US" sz="3600" b="1" dirty="0">
                <a:solidFill>
                  <a:schemeClr val="tx2"/>
                </a:solidFill>
              </a:rPr>
              <a:t>Tel:  </a:t>
            </a:r>
            <a:r>
              <a:rPr lang="en-US" sz="3600" b="1" dirty="0" smtClean="0">
                <a:solidFill>
                  <a:schemeClr val="tx2"/>
                </a:solidFill>
              </a:rPr>
              <a:t>202-281-8268</a:t>
            </a:r>
            <a:endParaRPr lang="en-US" sz="3600" b="1" dirty="0">
              <a:solidFill>
                <a:schemeClr val="tx2"/>
              </a:solidFill>
            </a:endParaRPr>
          </a:p>
          <a:p>
            <a:endParaRPr lang="en-US" dirty="0"/>
          </a:p>
        </p:txBody>
      </p:sp>
    </p:spTree>
    <p:extLst>
      <p:ext uri="{BB962C8B-B14F-4D97-AF65-F5344CB8AC3E}">
        <p14:creationId xmlns:p14="http://schemas.microsoft.com/office/powerpoint/2010/main" val="149517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CBP Veterans </a:t>
            </a:r>
            <a:r>
              <a:rPr lang="en-US" sz="3600" b="1" dirty="0"/>
              <a:t>Placement Initiative</a:t>
            </a:r>
            <a:endParaRPr lang="en-US" sz="3600" dirty="0"/>
          </a:p>
        </p:txBody>
      </p:sp>
      <p:sp>
        <p:nvSpPr>
          <p:cNvPr id="3" name="Content Placeholder 2"/>
          <p:cNvSpPr>
            <a:spLocks noGrp="1"/>
          </p:cNvSpPr>
          <p:nvPr>
            <p:ph idx="1"/>
          </p:nvPr>
        </p:nvSpPr>
        <p:spPr/>
        <p:txBody>
          <a:bodyPr/>
          <a:lstStyle/>
          <a:p>
            <a:pPr marL="342900" indent="-342900">
              <a:buFont typeface="Wingdings" pitchFamily="2" charset="2"/>
              <a:buChar char="§"/>
            </a:pPr>
            <a:r>
              <a:rPr lang="en-US" dirty="0" smtClean="0">
                <a:solidFill>
                  <a:schemeClr val="accent1">
                    <a:lumMod val="75000"/>
                  </a:schemeClr>
                </a:solidFill>
              </a:rPr>
              <a:t>Agency Overview</a:t>
            </a:r>
            <a:endParaRPr lang="en-US" dirty="0">
              <a:solidFill>
                <a:schemeClr val="accent1">
                  <a:lumMod val="75000"/>
                </a:schemeClr>
              </a:solidFill>
            </a:endParaRPr>
          </a:p>
          <a:p>
            <a:pPr marL="342900" indent="-342900">
              <a:buFont typeface="Wingdings" pitchFamily="2" charset="2"/>
              <a:buChar char="§"/>
            </a:pPr>
            <a:r>
              <a:rPr lang="en-US" dirty="0">
                <a:solidFill>
                  <a:schemeClr val="accent1">
                    <a:lumMod val="75000"/>
                  </a:schemeClr>
                </a:solidFill>
              </a:rPr>
              <a:t>CBP </a:t>
            </a:r>
            <a:r>
              <a:rPr lang="en-US" dirty="0" smtClean="0">
                <a:solidFill>
                  <a:schemeClr val="accent1">
                    <a:lumMod val="75000"/>
                  </a:schemeClr>
                </a:solidFill>
              </a:rPr>
              <a:t>Careers</a:t>
            </a:r>
            <a:endParaRPr lang="en-US" dirty="0">
              <a:solidFill>
                <a:schemeClr val="accent1">
                  <a:lumMod val="75000"/>
                </a:schemeClr>
              </a:solidFill>
            </a:endParaRPr>
          </a:p>
          <a:p>
            <a:pPr marL="342900" indent="-342900">
              <a:buFont typeface="Wingdings" pitchFamily="2" charset="2"/>
              <a:buChar char="§"/>
            </a:pPr>
            <a:r>
              <a:rPr lang="en-US" dirty="0" smtClean="0">
                <a:solidFill>
                  <a:schemeClr val="accent1">
                    <a:lumMod val="75000"/>
                  </a:schemeClr>
                </a:solidFill>
              </a:rPr>
              <a:t>CBP &amp; Tribal Nations Partnership for Employment</a:t>
            </a:r>
          </a:p>
          <a:p>
            <a:pPr marL="342900" indent="-342900">
              <a:buFont typeface="Wingdings" pitchFamily="2" charset="2"/>
              <a:buChar char="§"/>
            </a:pPr>
            <a:r>
              <a:rPr lang="en-US" dirty="0" smtClean="0">
                <a:solidFill>
                  <a:schemeClr val="accent1">
                    <a:lumMod val="75000"/>
                  </a:schemeClr>
                </a:solidFill>
              </a:rPr>
              <a:t>Role of CBP Selective Placement Program Coordinators (SPPCs)</a:t>
            </a:r>
          </a:p>
          <a:p>
            <a:pPr marL="342900" indent="-342900">
              <a:buFont typeface="Wingdings" pitchFamily="2" charset="2"/>
              <a:buChar char="§"/>
            </a:pPr>
            <a:r>
              <a:rPr lang="en-US" dirty="0" smtClean="0">
                <a:solidFill>
                  <a:schemeClr val="accent1">
                    <a:lumMod val="75000"/>
                  </a:schemeClr>
                </a:solidFill>
              </a:rPr>
              <a:t>VA Non-Paid Work Experience (NPWE) Internships</a:t>
            </a:r>
          </a:p>
          <a:p>
            <a:pPr marL="342900" indent="-342900">
              <a:buFont typeface="Wingdings" pitchFamily="2" charset="2"/>
              <a:buChar char="§"/>
            </a:pPr>
            <a:r>
              <a:rPr lang="en-US" dirty="0" smtClean="0">
                <a:solidFill>
                  <a:schemeClr val="accent1">
                    <a:lumMod val="75000"/>
                  </a:schemeClr>
                </a:solidFill>
              </a:rPr>
              <a:t>NPWE Internships within CBP</a:t>
            </a:r>
          </a:p>
          <a:p>
            <a:pPr marL="342900" indent="-342900">
              <a:buFont typeface="Wingdings" pitchFamily="2" charset="2"/>
              <a:buChar char="§"/>
            </a:pPr>
            <a:r>
              <a:rPr lang="en-US" dirty="0" smtClean="0">
                <a:solidFill>
                  <a:schemeClr val="accent1">
                    <a:lumMod val="75000"/>
                  </a:schemeClr>
                </a:solidFill>
              </a:rPr>
              <a:t>Benefits of the NPWE Program</a:t>
            </a:r>
          </a:p>
          <a:p>
            <a:pPr marL="342900" indent="-342900">
              <a:buFont typeface="Wingdings" pitchFamily="2" charset="2"/>
              <a:buChar char="§"/>
            </a:pPr>
            <a:r>
              <a:rPr lang="en-US" dirty="0" smtClean="0">
                <a:solidFill>
                  <a:schemeClr val="accent1">
                    <a:lumMod val="75000"/>
                  </a:schemeClr>
                </a:solidFill>
              </a:rPr>
              <a:t>Finding NPWE internships Across the Federal Government</a:t>
            </a:r>
          </a:p>
          <a:p>
            <a:pPr marL="342900" indent="-342900">
              <a:buFont typeface="Wingdings" pitchFamily="2" charset="2"/>
              <a:buChar char="§"/>
            </a:pPr>
            <a:r>
              <a:rPr lang="en-US" dirty="0" smtClean="0">
                <a:solidFill>
                  <a:schemeClr val="accent1">
                    <a:lumMod val="75000"/>
                  </a:schemeClr>
                </a:solidFill>
              </a:rPr>
              <a:t>Questions/Jeff Jack Contact Information</a:t>
            </a:r>
          </a:p>
          <a:p>
            <a:pPr marL="342900" indent="-342900">
              <a:buFont typeface="Wingdings" pitchFamily="2" charset="2"/>
              <a:buChar char="§"/>
            </a:pPr>
            <a:endParaRPr lang="en-US" dirty="0" smtClean="0">
              <a:solidFill>
                <a:schemeClr val="tx2"/>
              </a:solidFill>
            </a:endParaRPr>
          </a:p>
          <a:p>
            <a:pPr marL="342900" indent="-342900">
              <a:buFont typeface="Wingdings" pitchFamily="2" charset="2"/>
              <a:buChar char="§"/>
            </a:pPr>
            <a:endParaRPr lang="en-US" dirty="0" smtClean="0">
              <a:solidFill>
                <a:schemeClr val="tx2"/>
              </a:solidFill>
            </a:endParaRPr>
          </a:p>
          <a:p>
            <a:pPr marL="342900" indent="-342900">
              <a:buFont typeface="Wingdings" pitchFamily="2" charset="2"/>
              <a:buChar char="§"/>
            </a:pPr>
            <a:endParaRPr lang="en-US" dirty="0"/>
          </a:p>
        </p:txBody>
      </p:sp>
    </p:spTree>
    <p:extLst>
      <p:ext uri="{BB962C8B-B14F-4D97-AF65-F5344CB8AC3E}">
        <p14:creationId xmlns:p14="http://schemas.microsoft.com/office/powerpoint/2010/main" val="2788081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2700"/>
            <a:ext cx="8839200" cy="749300"/>
          </a:xfrm>
        </p:spPr>
        <p:txBody>
          <a:bodyPr>
            <a:normAutofit/>
          </a:bodyPr>
          <a:lstStyle/>
          <a:p>
            <a:r>
              <a:rPr lang="en-US" sz="4000" dirty="0" smtClean="0"/>
              <a:t> Agency Overview</a:t>
            </a:r>
          </a:p>
        </p:txBody>
      </p:sp>
      <p:sp>
        <p:nvSpPr>
          <p:cNvPr id="2" name="Content Placeholder 2"/>
          <p:cNvSpPr>
            <a:spLocks noGrp="1"/>
          </p:cNvSpPr>
          <p:nvPr>
            <p:ph idx="1"/>
          </p:nvPr>
        </p:nvSpPr>
        <p:spPr/>
        <p:txBody>
          <a:bodyPr/>
          <a:lstStyle/>
          <a:p>
            <a:pPr marL="342900" indent="-342900">
              <a:buFont typeface="Wingdings" pitchFamily="2" charset="2"/>
              <a:buChar char="§"/>
            </a:pPr>
            <a:r>
              <a:rPr lang="en-US" sz="2100" dirty="0">
                <a:solidFill>
                  <a:schemeClr val="accent1">
                    <a:lumMod val="75000"/>
                  </a:schemeClr>
                </a:solidFill>
              </a:rPr>
              <a:t>At CBP, ours is a challenging and rewarding mission, one that is vital to the security and safety of our Nation.  With nearly 60,000 employees, CBP is the largest Federal law-enforcement agency in the United States.  </a:t>
            </a:r>
            <a:endParaRPr lang="en-US" sz="2100" dirty="0" smtClean="0">
              <a:solidFill>
                <a:schemeClr val="accent1">
                  <a:lumMod val="75000"/>
                </a:schemeClr>
              </a:solidFill>
            </a:endParaRPr>
          </a:p>
          <a:p>
            <a:pPr marL="342900" indent="-342900">
              <a:buFont typeface="Wingdings" pitchFamily="2" charset="2"/>
              <a:buChar char="§"/>
            </a:pPr>
            <a:r>
              <a:rPr lang="en-US" sz="2100" dirty="0" smtClean="0">
                <a:solidFill>
                  <a:schemeClr val="accent1">
                    <a:lumMod val="75000"/>
                  </a:schemeClr>
                </a:solidFill>
              </a:rPr>
              <a:t>CBP </a:t>
            </a:r>
            <a:r>
              <a:rPr lang="en-US" sz="2100" dirty="0">
                <a:solidFill>
                  <a:schemeClr val="accent1">
                    <a:lumMod val="75000"/>
                  </a:schemeClr>
                </a:solidFill>
              </a:rPr>
              <a:t>employees serving nationwide and overseas </a:t>
            </a:r>
            <a:r>
              <a:rPr lang="en-US" sz="2100" dirty="0" smtClean="0">
                <a:solidFill>
                  <a:schemeClr val="accent1">
                    <a:lumMod val="75000"/>
                  </a:schemeClr>
                </a:solidFill>
              </a:rPr>
              <a:t>in both front-line law enforcement and mission support roles do </a:t>
            </a:r>
            <a:r>
              <a:rPr lang="en-US" sz="2100" dirty="0">
                <a:solidFill>
                  <a:schemeClr val="accent1">
                    <a:lumMod val="75000"/>
                  </a:schemeClr>
                </a:solidFill>
              </a:rPr>
              <a:t>their part to secure our Nation’s borders against terrorist threats, human and drug smuggling, illegal migration, and agriculture pests, while still allowing the legitimate flow of trade and travel.  </a:t>
            </a:r>
          </a:p>
          <a:p>
            <a:pPr marL="342900" indent="-342900">
              <a:buFont typeface="Wingdings" pitchFamily="2" charset="2"/>
              <a:buChar char="§"/>
            </a:pPr>
            <a:r>
              <a:rPr lang="en-US" sz="2100" dirty="0" smtClean="0">
                <a:solidFill>
                  <a:schemeClr val="accent1">
                    <a:lumMod val="75000"/>
                  </a:schemeClr>
                </a:solidFill>
              </a:rPr>
              <a:t>Veterans represent </a:t>
            </a:r>
            <a:r>
              <a:rPr lang="en-US" sz="2100" dirty="0" smtClean="0">
                <a:solidFill>
                  <a:schemeClr val="accent1">
                    <a:lumMod val="75000"/>
                  </a:schemeClr>
                </a:solidFill>
              </a:rPr>
              <a:t>28.92 </a:t>
            </a:r>
            <a:r>
              <a:rPr lang="en-US" sz="2100" dirty="0">
                <a:solidFill>
                  <a:schemeClr val="accent1">
                    <a:lumMod val="75000"/>
                  </a:schemeClr>
                </a:solidFill>
              </a:rPr>
              <a:t>percent of the total workforce and </a:t>
            </a:r>
            <a:r>
              <a:rPr lang="en-US" sz="2100" dirty="0" smtClean="0">
                <a:solidFill>
                  <a:schemeClr val="accent1">
                    <a:lumMod val="75000"/>
                  </a:schemeClr>
                </a:solidFill>
              </a:rPr>
              <a:t>32.30 </a:t>
            </a:r>
            <a:r>
              <a:rPr lang="en-US" sz="2100" dirty="0">
                <a:solidFill>
                  <a:schemeClr val="accent1">
                    <a:lumMod val="75000"/>
                  </a:schemeClr>
                </a:solidFill>
              </a:rPr>
              <a:t>percent of new hires.  </a:t>
            </a:r>
            <a:endParaRPr lang="en-US" sz="2100" dirty="0" smtClean="0">
              <a:solidFill>
                <a:schemeClr val="accent1">
                  <a:lumMod val="75000"/>
                </a:schemeClr>
              </a:solidFill>
            </a:endParaRPr>
          </a:p>
          <a:p>
            <a:pPr marL="342900" indent="-342900">
              <a:buFont typeface="Wingdings" pitchFamily="2" charset="2"/>
              <a:buChar char="§"/>
            </a:pPr>
            <a:r>
              <a:rPr lang="en-US" sz="2100" dirty="0">
                <a:solidFill>
                  <a:schemeClr val="accent1">
                    <a:lumMod val="75000"/>
                  </a:schemeClr>
                </a:solidFill>
              </a:rPr>
              <a:t>V</a:t>
            </a:r>
            <a:r>
              <a:rPr lang="en-US" sz="2100" dirty="0" smtClean="0">
                <a:solidFill>
                  <a:schemeClr val="accent1">
                    <a:lumMod val="75000"/>
                  </a:schemeClr>
                </a:solidFill>
              </a:rPr>
              <a:t>eterans with compensable disabilities </a:t>
            </a:r>
            <a:r>
              <a:rPr lang="en-US" sz="2100" dirty="0">
                <a:solidFill>
                  <a:schemeClr val="accent1">
                    <a:lumMod val="75000"/>
                  </a:schemeClr>
                </a:solidFill>
              </a:rPr>
              <a:t>of 30 percent or more </a:t>
            </a:r>
            <a:r>
              <a:rPr lang="en-US" sz="2100" dirty="0" smtClean="0">
                <a:solidFill>
                  <a:schemeClr val="accent1">
                    <a:lumMod val="75000"/>
                  </a:schemeClr>
                </a:solidFill>
              </a:rPr>
              <a:t>represent </a:t>
            </a:r>
            <a:r>
              <a:rPr lang="en-US" sz="2100" dirty="0" smtClean="0">
                <a:solidFill>
                  <a:schemeClr val="accent1">
                    <a:lumMod val="75000"/>
                  </a:schemeClr>
                </a:solidFill>
              </a:rPr>
              <a:t>10.98 </a:t>
            </a:r>
            <a:r>
              <a:rPr lang="en-US" sz="2100" dirty="0" smtClean="0">
                <a:solidFill>
                  <a:schemeClr val="accent1">
                    <a:lumMod val="75000"/>
                  </a:schemeClr>
                </a:solidFill>
              </a:rPr>
              <a:t>percent </a:t>
            </a:r>
            <a:r>
              <a:rPr lang="en-US" sz="2100" dirty="0">
                <a:solidFill>
                  <a:schemeClr val="accent1">
                    <a:lumMod val="75000"/>
                  </a:schemeClr>
                </a:solidFill>
              </a:rPr>
              <a:t>of the CBP workforce, and veterans with compensable disabilities of 30 percent or greater </a:t>
            </a:r>
            <a:r>
              <a:rPr lang="en-US" sz="2100" dirty="0" smtClean="0">
                <a:solidFill>
                  <a:schemeClr val="accent1">
                    <a:lumMod val="75000"/>
                  </a:schemeClr>
                </a:solidFill>
              </a:rPr>
              <a:t>constitute </a:t>
            </a:r>
            <a:r>
              <a:rPr lang="en-US" sz="2100" dirty="0" smtClean="0">
                <a:solidFill>
                  <a:schemeClr val="accent1">
                    <a:lumMod val="75000"/>
                  </a:schemeClr>
                </a:solidFill>
              </a:rPr>
              <a:t>8.66 </a:t>
            </a:r>
            <a:r>
              <a:rPr lang="en-US" sz="2100" dirty="0">
                <a:solidFill>
                  <a:schemeClr val="accent1">
                    <a:lumMod val="75000"/>
                  </a:schemeClr>
                </a:solidFill>
              </a:rPr>
              <a:t>percent of new hires. </a:t>
            </a:r>
            <a:endParaRPr lang="en-US" sz="2100" dirty="0" smtClean="0">
              <a:solidFill>
                <a:schemeClr val="accent1">
                  <a:lumMod val="75000"/>
                </a:schemeClr>
              </a:solidFill>
            </a:endParaRPr>
          </a:p>
        </p:txBody>
      </p:sp>
    </p:spTree>
    <p:extLst>
      <p:ext uri="{BB962C8B-B14F-4D97-AF65-F5344CB8AC3E}">
        <p14:creationId xmlns:p14="http://schemas.microsoft.com/office/powerpoint/2010/main" val="1449678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2700"/>
            <a:ext cx="8839200" cy="749300"/>
          </a:xfrm>
        </p:spPr>
        <p:txBody>
          <a:bodyPr>
            <a:normAutofit/>
          </a:bodyPr>
          <a:lstStyle/>
          <a:p>
            <a:r>
              <a:rPr lang="en-US" sz="4000" dirty="0" smtClean="0"/>
              <a:t> CBP Careers</a:t>
            </a:r>
          </a:p>
        </p:txBody>
      </p:sp>
      <p:sp>
        <p:nvSpPr>
          <p:cNvPr id="2" name="Content Placeholder 2"/>
          <p:cNvSpPr>
            <a:spLocks noGrp="1"/>
          </p:cNvSpPr>
          <p:nvPr>
            <p:ph idx="1"/>
          </p:nvPr>
        </p:nvSpPr>
        <p:spPr/>
        <p:txBody>
          <a:bodyPr/>
          <a:lstStyle/>
          <a:p>
            <a:pPr marL="342900" indent="-342900">
              <a:buFont typeface="Wingdings" pitchFamily="2" charset="2"/>
              <a:buChar char="§"/>
            </a:pPr>
            <a:r>
              <a:rPr lang="en-US" dirty="0" smtClean="0">
                <a:solidFill>
                  <a:schemeClr val="accent1">
                    <a:lumMod val="75000"/>
                  </a:schemeClr>
                </a:solidFill>
              </a:rPr>
              <a:t>In </a:t>
            </a:r>
            <a:r>
              <a:rPr lang="en-US" dirty="0">
                <a:solidFill>
                  <a:schemeClr val="accent1">
                    <a:lumMod val="75000"/>
                  </a:schemeClr>
                </a:solidFill>
              </a:rPr>
              <a:t>general, CBP has two categories of </a:t>
            </a:r>
            <a:r>
              <a:rPr lang="en-US" dirty="0" smtClean="0">
                <a:solidFill>
                  <a:schemeClr val="accent1">
                    <a:lumMod val="75000"/>
                  </a:schemeClr>
                </a:solidFill>
              </a:rPr>
              <a:t>careers:  </a:t>
            </a:r>
            <a:r>
              <a:rPr lang="en-US" b="1" dirty="0" smtClean="0">
                <a:solidFill>
                  <a:schemeClr val="accent1">
                    <a:lumMod val="75000"/>
                  </a:schemeClr>
                </a:solidFill>
              </a:rPr>
              <a:t>Frontline </a:t>
            </a:r>
            <a:r>
              <a:rPr lang="en-US" b="1" dirty="0">
                <a:solidFill>
                  <a:schemeClr val="accent1">
                    <a:lumMod val="75000"/>
                  </a:schemeClr>
                </a:solidFill>
              </a:rPr>
              <a:t>Law Enforcement and Mission Critical Occupations (</a:t>
            </a:r>
            <a:r>
              <a:rPr lang="en-US" b="1" dirty="0">
                <a:solidFill>
                  <a:schemeClr val="accent1">
                    <a:lumMod val="75000"/>
                  </a:schemeClr>
                </a:solidFill>
                <a:hlinkClick r:id="rId3"/>
              </a:rPr>
              <a:t>http://</a:t>
            </a:r>
            <a:r>
              <a:rPr lang="en-US" b="1" dirty="0" smtClean="0">
                <a:solidFill>
                  <a:schemeClr val="accent1">
                    <a:lumMod val="75000"/>
                  </a:schemeClr>
                </a:solidFill>
                <a:hlinkClick r:id="rId3"/>
              </a:rPr>
              <a:t>www.cbp.gov/careers</a:t>
            </a:r>
            <a:r>
              <a:rPr lang="en-US" b="1" dirty="0" smtClean="0">
                <a:solidFill>
                  <a:schemeClr val="accent1">
                    <a:lumMod val="75000"/>
                  </a:schemeClr>
                </a:solidFill>
              </a:rPr>
              <a:t>) </a:t>
            </a:r>
          </a:p>
          <a:p>
            <a:pPr marL="342900" indent="-342900">
              <a:buFont typeface="Wingdings" pitchFamily="2" charset="2"/>
              <a:buChar char="§"/>
            </a:pPr>
            <a:r>
              <a:rPr lang="en-US" b="1" u="sng" dirty="0" smtClean="0">
                <a:solidFill>
                  <a:schemeClr val="accent1">
                    <a:lumMod val="75000"/>
                  </a:schemeClr>
                </a:solidFill>
              </a:rPr>
              <a:t>Frontline Law Enforcement:</a:t>
            </a:r>
          </a:p>
          <a:p>
            <a:pPr marL="628650" lvl="1" indent="-342900"/>
            <a:r>
              <a:rPr lang="en-US" sz="2400" dirty="0" smtClean="0">
                <a:solidFill>
                  <a:schemeClr val="accent1">
                    <a:lumMod val="75000"/>
                  </a:schemeClr>
                </a:solidFill>
              </a:rPr>
              <a:t>Over </a:t>
            </a:r>
            <a:r>
              <a:rPr lang="en-US" sz="2400" dirty="0">
                <a:solidFill>
                  <a:schemeClr val="accent1">
                    <a:lumMod val="75000"/>
                  </a:schemeClr>
                </a:solidFill>
              </a:rPr>
              <a:t>20,000 </a:t>
            </a:r>
            <a:r>
              <a:rPr lang="en-US" sz="2400" b="1" dirty="0">
                <a:solidFill>
                  <a:schemeClr val="accent1">
                    <a:lumMod val="75000"/>
                  </a:schemeClr>
                </a:solidFill>
                <a:hlinkClick r:id="rId4"/>
              </a:rPr>
              <a:t>Border Patrol Agents </a:t>
            </a:r>
            <a:r>
              <a:rPr lang="en-US" sz="2400" dirty="0">
                <a:solidFill>
                  <a:schemeClr val="accent1">
                    <a:lumMod val="75000"/>
                  </a:schemeClr>
                </a:solidFill>
              </a:rPr>
              <a:t>protect 1,900 miles of our border with Mexico and 5,000 miles of our border with </a:t>
            </a:r>
            <a:r>
              <a:rPr lang="en-US" sz="2400" dirty="0" smtClean="0">
                <a:solidFill>
                  <a:schemeClr val="accent1">
                    <a:lumMod val="75000"/>
                  </a:schemeClr>
                </a:solidFill>
              </a:rPr>
              <a:t>Canada.</a:t>
            </a:r>
          </a:p>
          <a:p>
            <a:pPr marL="628650" lvl="1" indent="-342900"/>
            <a:r>
              <a:rPr lang="en-US" sz="2400" dirty="0" smtClean="0">
                <a:solidFill>
                  <a:schemeClr val="accent1">
                    <a:lumMod val="75000"/>
                  </a:schemeClr>
                </a:solidFill>
              </a:rPr>
              <a:t>More </a:t>
            </a:r>
            <a:r>
              <a:rPr lang="en-US" sz="2400" dirty="0">
                <a:solidFill>
                  <a:schemeClr val="accent1">
                    <a:lumMod val="75000"/>
                  </a:schemeClr>
                </a:solidFill>
              </a:rPr>
              <a:t>than 20,000 </a:t>
            </a:r>
            <a:r>
              <a:rPr lang="en-US" sz="2400" b="1" dirty="0">
                <a:solidFill>
                  <a:schemeClr val="accent1">
                    <a:lumMod val="75000"/>
                  </a:schemeClr>
                </a:solidFill>
                <a:hlinkClick r:id="rId5"/>
              </a:rPr>
              <a:t>CBP Officers</a:t>
            </a:r>
            <a:r>
              <a:rPr lang="en-US" sz="2400" dirty="0">
                <a:solidFill>
                  <a:schemeClr val="accent1">
                    <a:lumMod val="75000"/>
                  </a:schemeClr>
                </a:solidFill>
                <a:hlinkClick r:id="rId5"/>
              </a:rPr>
              <a:t> </a:t>
            </a:r>
            <a:r>
              <a:rPr lang="en-US" sz="2400" dirty="0">
                <a:solidFill>
                  <a:schemeClr val="accent1">
                    <a:lumMod val="75000"/>
                  </a:schemeClr>
                </a:solidFill>
              </a:rPr>
              <a:t>ensure the Nation’s safety by screening passengers and cargo at over 300 ports of </a:t>
            </a:r>
            <a:r>
              <a:rPr lang="en-US" sz="2400" dirty="0" smtClean="0">
                <a:solidFill>
                  <a:schemeClr val="accent1">
                    <a:lumMod val="75000"/>
                  </a:schemeClr>
                </a:solidFill>
              </a:rPr>
              <a:t>entry.</a:t>
            </a:r>
          </a:p>
          <a:p>
            <a:pPr marL="628650" lvl="1" indent="-342900"/>
            <a:r>
              <a:rPr lang="en-US" sz="2400" dirty="0" smtClean="0">
                <a:solidFill>
                  <a:schemeClr val="accent1">
                    <a:lumMod val="75000"/>
                  </a:schemeClr>
                </a:solidFill>
              </a:rPr>
              <a:t>Nearly </a:t>
            </a:r>
            <a:r>
              <a:rPr lang="en-US" sz="2400" dirty="0">
                <a:solidFill>
                  <a:schemeClr val="accent1">
                    <a:lumMod val="75000"/>
                  </a:schemeClr>
                </a:solidFill>
              </a:rPr>
              <a:t>1,000 </a:t>
            </a:r>
            <a:r>
              <a:rPr lang="en-US" sz="2400" b="1" dirty="0">
                <a:solidFill>
                  <a:schemeClr val="accent1">
                    <a:lumMod val="75000"/>
                  </a:schemeClr>
                </a:solidFill>
                <a:hlinkClick r:id="rId6"/>
              </a:rPr>
              <a:t>Air and Marine Interdiction Agents</a:t>
            </a:r>
            <a:r>
              <a:rPr lang="en-US" sz="2400" dirty="0">
                <a:solidFill>
                  <a:schemeClr val="accent1">
                    <a:lumMod val="75000"/>
                  </a:schemeClr>
                </a:solidFill>
                <a:hlinkClick r:id="rId6"/>
              </a:rPr>
              <a:t> </a:t>
            </a:r>
            <a:r>
              <a:rPr lang="en-US" sz="2400" dirty="0">
                <a:solidFill>
                  <a:schemeClr val="accent1">
                    <a:lumMod val="75000"/>
                  </a:schemeClr>
                </a:solidFill>
              </a:rPr>
              <a:t>use their specialized training and high-tech equipment to prevent people, weapons, narcotics, and conveyances from illegal entry by air and water.</a:t>
            </a:r>
          </a:p>
          <a:p>
            <a:endParaRPr lang="en-US" sz="1600" dirty="0"/>
          </a:p>
          <a:p>
            <a:pPr marL="342900" indent="-342900">
              <a:buFont typeface="Wingdings" pitchFamily="2" charset="2"/>
              <a:buChar char="§"/>
            </a:pPr>
            <a:endParaRPr lang="en-US" sz="1600" dirty="0"/>
          </a:p>
        </p:txBody>
      </p:sp>
    </p:spTree>
    <p:extLst>
      <p:ext uri="{BB962C8B-B14F-4D97-AF65-F5344CB8AC3E}">
        <p14:creationId xmlns:p14="http://schemas.microsoft.com/office/powerpoint/2010/main" val="3743554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2700"/>
            <a:ext cx="8839200" cy="749300"/>
          </a:xfrm>
        </p:spPr>
        <p:txBody>
          <a:bodyPr>
            <a:normAutofit/>
          </a:bodyPr>
          <a:lstStyle/>
          <a:p>
            <a:r>
              <a:rPr lang="en-US" sz="4000" dirty="0" smtClean="0"/>
              <a:t> CBP Careers</a:t>
            </a:r>
          </a:p>
        </p:txBody>
      </p:sp>
      <p:sp>
        <p:nvSpPr>
          <p:cNvPr id="2" name="Content Placeholder 2"/>
          <p:cNvSpPr>
            <a:spLocks noGrp="1"/>
          </p:cNvSpPr>
          <p:nvPr>
            <p:ph idx="1"/>
          </p:nvPr>
        </p:nvSpPr>
        <p:spPr/>
        <p:txBody>
          <a:bodyPr/>
          <a:lstStyle/>
          <a:p>
            <a:pPr marL="342900" indent="-342900">
              <a:buFont typeface="Wingdings" pitchFamily="2" charset="2"/>
              <a:buChar char="§"/>
            </a:pPr>
            <a:r>
              <a:rPr lang="en-US" b="1" u="sng" dirty="0" smtClean="0">
                <a:solidFill>
                  <a:schemeClr val="accent1">
                    <a:lumMod val="75000"/>
                  </a:schemeClr>
                </a:solidFill>
              </a:rPr>
              <a:t>Mission </a:t>
            </a:r>
            <a:r>
              <a:rPr lang="en-US" b="1" u="sng" dirty="0">
                <a:solidFill>
                  <a:schemeClr val="accent1">
                    <a:lumMod val="75000"/>
                  </a:schemeClr>
                </a:solidFill>
              </a:rPr>
              <a:t>Critical </a:t>
            </a:r>
            <a:r>
              <a:rPr lang="en-US" b="1" u="sng" dirty="0" smtClean="0">
                <a:solidFill>
                  <a:schemeClr val="accent1">
                    <a:lumMod val="75000"/>
                  </a:schemeClr>
                </a:solidFill>
              </a:rPr>
              <a:t>Occupations:</a:t>
            </a:r>
          </a:p>
          <a:p>
            <a:pPr marL="628650" lvl="1" indent="-342900"/>
            <a:r>
              <a:rPr lang="en-US" sz="1800" dirty="0" smtClean="0">
                <a:solidFill>
                  <a:schemeClr val="accent1">
                    <a:lumMod val="75000"/>
                  </a:schemeClr>
                </a:solidFill>
              </a:rPr>
              <a:t>Nearly </a:t>
            </a:r>
            <a:r>
              <a:rPr lang="en-US" sz="1800" dirty="0">
                <a:solidFill>
                  <a:schemeClr val="accent1">
                    <a:lumMod val="75000"/>
                  </a:schemeClr>
                </a:solidFill>
              </a:rPr>
              <a:t>2,500 employees in CBP revenue positions collect over $30 billion annually in entry duties and taxes through the enforcement of trade and tariff laws. </a:t>
            </a:r>
            <a:r>
              <a:rPr lang="en-US" sz="1800" dirty="0" smtClean="0">
                <a:solidFill>
                  <a:schemeClr val="accent1">
                    <a:lumMod val="75000"/>
                  </a:schemeClr>
                </a:solidFill>
              </a:rPr>
              <a:t>In </a:t>
            </a:r>
            <a:r>
              <a:rPr lang="en-US" sz="1800" dirty="0">
                <a:solidFill>
                  <a:schemeClr val="accent1">
                    <a:lumMod val="75000"/>
                  </a:schemeClr>
                </a:solidFill>
              </a:rPr>
              <a:t>addition, they fulfill the agency’s trade mission by appraising and classifying imported merchandise. </a:t>
            </a:r>
            <a:endParaRPr lang="en-US" sz="1800" dirty="0" smtClean="0">
              <a:solidFill>
                <a:schemeClr val="accent1">
                  <a:lumMod val="75000"/>
                </a:schemeClr>
              </a:solidFill>
            </a:endParaRPr>
          </a:p>
          <a:p>
            <a:pPr marL="628650" lvl="1" indent="-342900"/>
            <a:r>
              <a:rPr lang="en-US" sz="1800" dirty="0" smtClean="0">
                <a:solidFill>
                  <a:schemeClr val="accent1">
                    <a:lumMod val="75000"/>
                  </a:schemeClr>
                </a:solidFill>
              </a:rPr>
              <a:t>These </a:t>
            </a:r>
            <a:r>
              <a:rPr lang="en-US" sz="1800" dirty="0">
                <a:solidFill>
                  <a:schemeClr val="accent1">
                    <a:lumMod val="75000"/>
                  </a:schemeClr>
                </a:solidFill>
              </a:rPr>
              <a:t>employees serve in </a:t>
            </a:r>
            <a:r>
              <a:rPr lang="en-US" sz="1800" dirty="0" smtClean="0">
                <a:solidFill>
                  <a:schemeClr val="accent1">
                    <a:lumMod val="75000"/>
                  </a:schemeClr>
                </a:solidFill>
              </a:rPr>
              <a:t>positions </a:t>
            </a:r>
            <a:r>
              <a:rPr lang="en-US" sz="1800" dirty="0">
                <a:solidFill>
                  <a:schemeClr val="accent1">
                    <a:lumMod val="75000"/>
                  </a:schemeClr>
                </a:solidFill>
              </a:rPr>
              <a:t>such </a:t>
            </a:r>
            <a:r>
              <a:rPr lang="en-US" sz="1800" dirty="0" smtClean="0">
                <a:solidFill>
                  <a:schemeClr val="accent1">
                    <a:lumMod val="75000"/>
                  </a:schemeClr>
                </a:solidFill>
              </a:rPr>
              <a:t>as </a:t>
            </a:r>
            <a:r>
              <a:rPr lang="en-US" sz="1800" b="1" dirty="0" smtClean="0">
                <a:solidFill>
                  <a:schemeClr val="accent1">
                    <a:lumMod val="75000"/>
                  </a:schemeClr>
                </a:solidFill>
                <a:hlinkClick r:id="rId3"/>
              </a:rPr>
              <a:t>Import Specialist</a:t>
            </a:r>
            <a:r>
              <a:rPr lang="en-US" sz="1800" dirty="0" smtClean="0">
                <a:solidFill>
                  <a:schemeClr val="accent1">
                    <a:lumMod val="75000"/>
                  </a:schemeClr>
                </a:solidFill>
              </a:rPr>
              <a:t>, </a:t>
            </a:r>
            <a:r>
              <a:rPr lang="en-US" sz="1800" dirty="0">
                <a:solidFill>
                  <a:schemeClr val="accent1">
                    <a:lumMod val="75000"/>
                  </a:schemeClr>
                </a:solidFill>
              </a:rPr>
              <a:t>A</a:t>
            </a:r>
            <a:r>
              <a:rPr lang="en-US" sz="1800" dirty="0" smtClean="0">
                <a:solidFill>
                  <a:schemeClr val="accent1">
                    <a:lumMod val="75000"/>
                  </a:schemeClr>
                </a:solidFill>
              </a:rPr>
              <a:t>uditor</a:t>
            </a:r>
            <a:r>
              <a:rPr lang="en-US" sz="1800" dirty="0">
                <a:solidFill>
                  <a:schemeClr val="accent1">
                    <a:lumMod val="75000"/>
                  </a:schemeClr>
                </a:solidFill>
              </a:rPr>
              <a:t>, </a:t>
            </a:r>
            <a:r>
              <a:rPr lang="en-US" sz="1800" dirty="0" smtClean="0">
                <a:solidFill>
                  <a:schemeClr val="accent1">
                    <a:lumMod val="75000"/>
                  </a:schemeClr>
                </a:solidFill>
              </a:rPr>
              <a:t>International </a:t>
            </a:r>
            <a:r>
              <a:rPr lang="en-US" sz="1800" dirty="0">
                <a:solidFill>
                  <a:schemeClr val="accent1">
                    <a:lumMod val="75000"/>
                  </a:schemeClr>
                </a:solidFill>
              </a:rPr>
              <a:t>T</a:t>
            </a:r>
            <a:r>
              <a:rPr lang="en-US" sz="1800" dirty="0" smtClean="0">
                <a:solidFill>
                  <a:schemeClr val="accent1">
                    <a:lumMod val="75000"/>
                  </a:schemeClr>
                </a:solidFill>
              </a:rPr>
              <a:t>rade </a:t>
            </a:r>
            <a:r>
              <a:rPr lang="en-US" sz="1800" dirty="0">
                <a:solidFill>
                  <a:schemeClr val="accent1">
                    <a:lumMod val="75000"/>
                  </a:schemeClr>
                </a:solidFill>
              </a:rPr>
              <a:t>S</a:t>
            </a:r>
            <a:r>
              <a:rPr lang="en-US" sz="1800" dirty="0" smtClean="0">
                <a:solidFill>
                  <a:schemeClr val="accent1">
                    <a:lumMod val="75000"/>
                  </a:schemeClr>
                </a:solidFill>
              </a:rPr>
              <a:t>pecialist</a:t>
            </a:r>
            <a:r>
              <a:rPr lang="en-US" sz="1800" dirty="0">
                <a:solidFill>
                  <a:schemeClr val="accent1">
                    <a:lumMod val="75000"/>
                  </a:schemeClr>
                </a:solidFill>
              </a:rPr>
              <a:t>, and </a:t>
            </a:r>
            <a:r>
              <a:rPr lang="en-US" sz="1800" dirty="0" smtClean="0">
                <a:solidFill>
                  <a:schemeClr val="accent1">
                    <a:lumMod val="75000"/>
                  </a:schemeClr>
                </a:solidFill>
              </a:rPr>
              <a:t>Textile </a:t>
            </a:r>
            <a:r>
              <a:rPr lang="en-US" sz="1800" dirty="0">
                <a:solidFill>
                  <a:schemeClr val="accent1">
                    <a:lumMod val="75000"/>
                  </a:schemeClr>
                </a:solidFill>
              </a:rPr>
              <a:t>A</a:t>
            </a:r>
            <a:r>
              <a:rPr lang="en-US" sz="1800" dirty="0" smtClean="0">
                <a:solidFill>
                  <a:schemeClr val="accent1">
                    <a:lumMod val="75000"/>
                  </a:schemeClr>
                </a:solidFill>
              </a:rPr>
              <a:t>nalyst.</a:t>
            </a:r>
          </a:p>
          <a:p>
            <a:pPr marL="628650" lvl="1" indent="-342900"/>
            <a:r>
              <a:rPr lang="en-US" sz="1800" dirty="0" smtClean="0">
                <a:solidFill>
                  <a:schemeClr val="accent1">
                    <a:lumMod val="75000"/>
                  </a:schemeClr>
                </a:solidFill>
              </a:rPr>
              <a:t>CBP </a:t>
            </a:r>
            <a:r>
              <a:rPr lang="en-US" sz="1800" dirty="0">
                <a:solidFill>
                  <a:schemeClr val="accent1">
                    <a:lumMod val="75000"/>
                  </a:schemeClr>
                </a:solidFill>
              </a:rPr>
              <a:t>has 8,000 employees working in support of our frontline occupations. Below are only a few of the </a:t>
            </a:r>
            <a:r>
              <a:rPr lang="en-US" sz="1800" dirty="0" smtClean="0">
                <a:solidFill>
                  <a:schemeClr val="accent1">
                    <a:lumMod val="75000"/>
                  </a:schemeClr>
                </a:solidFill>
              </a:rPr>
              <a:t>positions </a:t>
            </a:r>
            <a:r>
              <a:rPr lang="en-US" sz="1800" dirty="0">
                <a:solidFill>
                  <a:schemeClr val="accent1">
                    <a:lumMod val="75000"/>
                  </a:schemeClr>
                </a:solidFill>
              </a:rPr>
              <a:t>contributing behind the </a:t>
            </a:r>
            <a:r>
              <a:rPr lang="en-US" sz="1800" dirty="0" smtClean="0">
                <a:solidFill>
                  <a:schemeClr val="accent1">
                    <a:lumMod val="75000"/>
                  </a:schemeClr>
                </a:solidFill>
              </a:rPr>
              <a:t>scenes.</a:t>
            </a:r>
          </a:p>
          <a:p>
            <a:pPr marL="1028700" lvl="2" indent="-342900"/>
            <a:r>
              <a:rPr lang="en-US" sz="1800" b="1" dirty="0" smtClean="0">
                <a:solidFill>
                  <a:schemeClr val="accent1">
                    <a:lumMod val="75000"/>
                  </a:schemeClr>
                </a:solidFill>
              </a:rPr>
              <a:t>Operational Support</a:t>
            </a:r>
            <a:r>
              <a:rPr lang="en-US" sz="1800" dirty="0">
                <a:solidFill>
                  <a:schemeClr val="accent1">
                    <a:lumMod val="75000"/>
                  </a:schemeClr>
                </a:solidFill>
              </a:rPr>
              <a:t>: </a:t>
            </a:r>
            <a:r>
              <a:rPr lang="en-US" sz="1800" dirty="0" smtClean="0">
                <a:solidFill>
                  <a:schemeClr val="accent1">
                    <a:lumMod val="75000"/>
                  </a:schemeClr>
                </a:solidFill>
              </a:rPr>
              <a:t>Intelligence Research Specialists</a:t>
            </a:r>
            <a:r>
              <a:rPr lang="en-US" sz="1800" dirty="0">
                <a:solidFill>
                  <a:schemeClr val="accent1">
                    <a:lumMod val="75000"/>
                  </a:schemeClr>
                </a:solidFill>
              </a:rPr>
              <a:t>, </a:t>
            </a:r>
            <a:r>
              <a:rPr lang="en-US" sz="1800" dirty="0" smtClean="0">
                <a:solidFill>
                  <a:schemeClr val="accent1">
                    <a:lumMod val="75000"/>
                  </a:schemeClr>
                </a:solidFill>
              </a:rPr>
              <a:t>Paralegals</a:t>
            </a:r>
            <a:r>
              <a:rPr lang="en-US" sz="1800" dirty="0">
                <a:solidFill>
                  <a:schemeClr val="accent1">
                    <a:lumMod val="75000"/>
                  </a:schemeClr>
                </a:solidFill>
              </a:rPr>
              <a:t>, and CBP </a:t>
            </a:r>
            <a:r>
              <a:rPr lang="en-US" sz="1800" dirty="0" smtClean="0">
                <a:solidFill>
                  <a:schemeClr val="accent1">
                    <a:lumMod val="75000"/>
                  </a:schemeClr>
                </a:solidFill>
              </a:rPr>
              <a:t>Technicians.</a:t>
            </a:r>
          </a:p>
          <a:p>
            <a:pPr marL="1028700" lvl="2" indent="-342900"/>
            <a:r>
              <a:rPr lang="en-US" sz="1800" b="1" dirty="0" smtClean="0">
                <a:solidFill>
                  <a:schemeClr val="accent1">
                    <a:lumMod val="75000"/>
                  </a:schemeClr>
                </a:solidFill>
              </a:rPr>
              <a:t>Mission Support</a:t>
            </a:r>
            <a:r>
              <a:rPr lang="en-US" sz="1800" dirty="0">
                <a:solidFill>
                  <a:schemeClr val="accent1">
                    <a:lumMod val="75000"/>
                  </a:schemeClr>
                </a:solidFill>
              </a:rPr>
              <a:t>: IT </a:t>
            </a:r>
            <a:r>
              <a:rPr lang="en-US" sz="1800" dirty="0" smtClean="0">
                <a:solidFill>
                  <a:schemeClr val="accent1">
                    <a:lumMod val="75000"/>
                  </a:schemeClr>
                </a:solidFill>
              </a:rPr>
              <a:t>Specialists</a:t>
            </a:r>
            <a:r>
              <a:rPr lang="en-US" sz="1800" dirty="0">
                <a:solidFill>
                  <a:schemeClr val="accent1">
                    <a:lumMod val="75000"/>
                  </a:schemeClr>
                </a:solidFill>
              </a:rPr>
              <a:t>, </a:t>
            </a:r>
            <a:r>
              <a:rPr lang="en-US" sz="1800" dirty="0" smtClean="0">
                <a:solidFill>
                  <a:schemeClr val="accent1">
                    <a:lumMod val="75000"/>
                  </a:schemeClr>
                </a:solidFill>
              </a:rPr>
              <a:t>Management Analysts</a:t>
            </a:r>
            <a:r>
              <a:rPr lang="en-US" sz="1800" dirty="0">
                <a:solidFill>
                  <a:schemeClr val="accent1">
                    <a:lumMod val="75000"/>
                  </a:schemeClr>
                </a:solidFill>
              </a:rPr>
              <a:t>, </a:t>
            </a:r>
            <a:r>
              <a:rPr lang="en-US" sz="1800" dirty="0" smtClean="0">
                <a:solidFill>
                  <a:schemeClr val="accent1">
                    <a:lumMod val="75000"/>
                  </a:schemeClr>
                </a:solidFill>
              </a:rPr>
              <a:t>Contract Specialists</a:t>
            </a:r>
            <a:r>
              <a:rPr lang="en-US" sz="1800" dirty="0">
                <a:solidFill>
                  <a:schemeClr val="accent1">
                    <a:lumMod val="75000"/>
                  </a:schemeClr>
                </a:solidFill>
              </a:rPr>
              <a:t>, </a:t>
            </a:r>
            <a:r>
              <a:rPr lang="en-US" sz="1800" dirty="0" smtClean="0">
                <a:solidFill>
                  <a:schemeClr val="accent1">
                    <a:lumMod val="75000"/>
                  </a:schemeClr>
                </a:solidFill>
              </a:rPr>
              <a:t>Human Resource Specialists</a:t>
            </a:r>
            <a:r>
              <a:rPr lang="en-US" sz="1800" dirty="0">
                <a:solidFill>
                  <a:schemeClr val="accent1">
                    <a:lumMod val="75000"/>
                  </a:schemeClr>
                </a:solidFill>
              </a:rPr>
              <a:t>, </a:t>
            </a:r>
            <a:r>
              <a:rPr lang="en-US" sz="1800" dirty="0" smtClean="0">
                <a:solidFill>
                  <a:schemeClr val="accent1">
                    <a:lumMod val="75000"/>
                  </a:schemeClr>
                </a:solidFill>
              </a:rPr>
              <a:t>Mission Support Specialists</a:t>
            </a:r>
            <a:r>
              <a:rPr lang="en-US" sz="1800" dirty="0">
                <a:solidFill>
                  <a:schemeClr val="accent1">
                    <a:lumMod val="75000"/>
                  </a:schemeClr>
                </a:solidFill>
              </a:rPr>
              <a:t>, </a:t>
            </a:r>
            <a:r>
              <a:rPr lang="en-US" sz="1800" dirty="0" smtClean="0">
                <a:solidFill>
                  <a:schemeClr val="accent1">
                    <a:lumMod val="75000"/>
                  </a:schemeClr>
                </a:solidFill>
              </a:rPr>
              <a:t>Mechanics</a:t>
            </a:r>
            <a:r>
              <a:rPr lang="en-US" sz="1800" dirty="0">
                <a:solidFill>
                  <a:schemeClr val="accent1">
                    <a:lumMod val="75000"/>
                  </a:schemeClr>
                </a:solidFill>
              </a:rPr>
              <a:t>, </a:t>
            </a:r>
            <a:r>
              <a:rPr lang="en-US" sz="1800" dirty="0" smtClean="0">
                <a:solidFill>
                  <a:schemeClr val="accent1">
                    <a:lumMod val="75000"/>
                  </a:schemeClr>
                </a:solidFill>
              </a:rPr>
              <a:t>Budget Analysts</a:t>
            </a:r>
            <a:r>
              <a:rPr lang="en-US" sz="1800" dirty="0">
                <a:solidFill>
                  <a:schemeClr val="accent1">
                    <a:lumMod val="75000"/>
                  </a:schemeClr>
                </a:solidFill>
              </a:rPr>
              <a:t>, </a:t>
            </a:r>
            <a:r>
              <a:rPr lang="en-US" sz="1800" dirty="0" smtClean="0">
                <a:solidFill>
                  <a:schemeClr val="accent1">
                    <a:lumMod val="75000"/>
                  </a:schemeClr>
                </a:solidFill>
              </a:rPr>
              <a:t>Purchasing Agents</a:t>
            </a:r>
            <a:r>
              <a:rPr lang="en-US" sz="1800" dirty="0">
                <a:solidFill>
                  <a:schemeClr val="accent1">
                    <a:lumMod val="75000"/>
                  </a:schemeClr>
                </a:solidFill>
              </a:rPr>
              <a:t>, and </a:t>
            </a:r>
            <a:r>
              <a:rPr lang="en-US" sz="1800" dirty="0" smtClean="0">
                <a:solidFill>
                  <a:schemeClr val="accent1">
                    <a:lumMod val="75000"/>
                  </a:schemeClr>
                </a:solidFill>
              </a:rPr>
              <a:t>Security Specialists</a:t>
            </a:r>
            <a:r>
              <a:rPr lang="en-US" sz="1800" dirty="0">
                <a:solidFill>
                  <a:schemeClr val="accent1">
                    <a:lumMod val="75000"/>
                  </a:schemeClr>
                </a:solidFill>
              </a:rPr>
              <a:t>.</a:t>
            </a:r>
          </a:p>
          <a:p>
            <a:pPr marL="342900" indent="-342900">
              <a:buFont typeface="Wingdings" pitchFamily="2" charset="2"/>
              <a:buChar char="§"/>
            </a:pPr>
            <a:endParaRPr lang="en-US" sz="1600" dirty="0"/>
          </a:p>
        </p:txBody>
      </p:sp>
    </p:spTree>
    <p:extLst>
      <p:ext uri="{BB962C8B-B14F-4D97-AF65-F5344CB8AC3E}">
        <p14:creationId xmlns:p14="http://schemas.microsoft.com/office/powerpoint/2010/main" val="2562387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2700"/>
            <a:ext cx="8839200" cy="749300"/>
          </a:xfrm>
        </p:spPr>
        <p:txBody>
          <a:bodyPr>
            <a:normAutofit/>
          </a:bodyPr>
          <a:lstStyle/>
          <a:p>
            <a:r>
              <a:rPr lang="en-US" sz="3200" dirty="0" smtClean="0"/>
              <a:t> CBP &amp; Tribal Nations Partnership for Employment</a:t>
            </a:r>
          </a:p>
        </p:txBody>
      </p:sp>
      <p:sp>
        <p:nvSpPr>
          <p:cNvPr id="2" name="Content Placeholder 2"/>
          <p:cNvSpPr>
            <a:spLocks noGrp="1"/>
          </p:cNvSpPr>
          <p:nvPr>
            <p:ph idx="1"/>
          </p:nvPr>
        </p:nvSpPr>
        <p:spPr/>
        <p:txBody>
          <a:bodyPr/>
          <a:lstStyle/>
          <a:p>
            <a:pPr marL="342900" indent="-342900">
              <a:buFont typeface="Wingdings" pitchFamily="2" charset="2"/>
              <a:buChar char="§"/>
            </a:pPr>
            <a:r>
              <a:rPr lang="en-US" dirty="0" smtClean="0">
                <a:solidFill>
                  <a:schemeClr val="accent1">
                    <a:lumMod val="75000"/>
                  </a:schemeClr>
                </a:solidFill>
              </a:rPr>
              <a:t>CBP’s collaboration with Tribal Nations directly supports President Obama’s Executive Order 13518, Employment of Veterans in the Federal government, signed on November 9, 2009.   </a:t>
            </a:r>
          </a:p>
          <a:p>
            <a:pPr marL="342900" indent="-342900">
              <a:buFont typeface="Wingdings" pitchFamily="2" charset="2"/>
              <a:buChar char="§"/>
            </a:pPr>
            <a:r>
              <a:rPr lang="en-US" dirty="0" smtClean="0">
                <a:solidFill>
                  <a:schemeClr val="accent1">
                    <a:lumMod val="75000"/>
                  </a:schemeClr>
                </a:solidFill>
              </a:rPr>
              <a:t>CBP provides veterans with enhanced employment opportunities within the agency in a myriad of ways to include:</a:t>
            </a:r>
          </a:p>
          <a:p>
            <a:pPr marL="628650" lvl="1" indent="-342900"/>
            <a:r>
              <a:rPr lang="en-US" dirty="0" smtClean="0">
                <a:solidFill>
                  <a:schemeClr val="accent1">
                    <a:lumMod val="75000"/>
                  </a:schemeClr>
                </a:solidFill>
              </a:rPr>
              <a:t>Having veterans provide their information to our Selective Placement Program Coordinators (SPPCs) located within our hiring centers.</a:t>
            </a:r>
          </a:p>
          <a:p>
            <a:pPr marL="628650" lvl="1" indent="-342900"/>
            <a:r>
              <a:rPr lang="en-US" dirty="0" smtClean="0">
                <a:solidFill>
                  <a:schemeClr val="accent1">
                    <a:lumMod val="75000"/>
                  </a:schemeClr>
                </a:solidFill>
              </a:rPr>
              <a:t>Department of Veterans Affairs (VA), Non-Paid Work Experience (NPWE) Internships.</a:t>
            </a:r>
          </a:p>
          <a:p>
            <a:pPr marL="342900" indent="-342900">
              <a:buFont typeface="Wingdings" pitchFamily="2" charset="2"/>
              <a:buChar char="§"/>
            </a:pPr>
            <a:r>
              <a:rPr lang="en-US" dirty="0" smtClean="0">
                <a:solidFill>
                  <a:schemeClr val="accent1">
                    <a:lumMod val="75000"/>
                  </a:schemeClr>
                </a:solidFill>
              </a:rPr>
              <a:t>CBP’s SPPCs input veterans’ information into an internal SharePoint site that all CBP hiring managers refer to prior to making hiring decisions.</a:t>
            </a:r>
          </a:p>
          <a:p>
            <a:pPr marL="342900" indent="-342900">
              <a:buFont typeface="Wingdings" pitchFamily="2" charset="2"/>
              <a:buChar char="§"/>
            </a:pPr>
            <a:endParaRPr lang="en-US" sz="2100" dirty="0" smtClean="0">
              <a:solidFill>
                <a:schemeClr val="tx2"/>
              </a:solidFill>
            </a:endParaRPr>
          </a:p>
        </p:txBody>
      </p:sp>
    </p:spTree>
    <p:extLst>
      <p:ext uri="{BB962C8B-B14F-4D97-AF65-F5344CB8AC3E}">
        <p14:creationId xmlns:p14="http://schemas.microsoft.com/office/powerpoint/2010/main" val="1485798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2700"/>
            <a:ext cx="8839200" cy="749300"/>
          </a:xfrm>
        </p:spPr>
        <p:txBody>
          <a:bodyPr>
            <a:normAutofit fontScale="90000"/>
          </a:bodyPr>
          <a:lstStyle/>
          <a:p>
            <a:r>
              <a:rPr lang="en-US" sz="4000" dirty="0" smtClean="0"/>
              <a:t> </a:t>
            </a:r>
            <a:r>
              <a:rPr lang="en-US" sz="3600" dirty="0" smtClean="0"/>
              <a:t>CBP &amp; Tribal Nations Partnership </a:t>
            </a:r>
            <a:r>
              <a:rPr lang="en-US" sz="3600" dirty="0"/>
              <a:t>for Employment</a:t>
            </a:r>
            <a:endParaRPr lang="en-US" sz="3600" dirty="0" smtClean="0"/>
          </a:p>
        </p:txBody>
      </p:sp>
      <p:sp>
        <p:nvSpPr>
          <p:cNvPr id="2" name="Content Placeholder 2"/>
          <p:cNvSpPr>
            <a:spLocks noGrp="1"/>
          </p:cNvSpPr>
          <p:nvPr>
            <p:ph idx="1"/>
          </p:nvPr>
        </p:nvSpPr>
        <p:spPr>
          <a:xfrm>
            <a:off x="152400" y="1143000"/>
            <a:ext cx="8839200" cy="4800600"/>
          </a:xfrm>
        </p:spPr>
        <p:txBody>
          <a:bodyPr/>
          <a:lstStyle/>
          <a:p>
            <a:pPr marL="342900" indent="-342900">
              <a:buFont typeface="Wingdings" pitchFamily="2" charset="2"/>
              <a:buChar char="§"/>
            </a:pPr>
            <a:r>
              <a:rPr lang="en-US" sz="2700" dirty="0">
                <a:solidFill>
                  <a:schemeClr val="accent1">
                    <a:lumMod val="75000"/>
                  </a:schemeClr>
                </a:solidFill>
              </a:rPr>
              <a:t>Our goal is </a:t>
            </a:r>
            <a:r>
              <a:rPr lang="en-US" sz="2700" dirty="0" smtClean="0">
                <a:solidFill>
                  <a:schemeClr val="accent1">
                    <a:lumMod val="75000"/>
                  </a:schemeClr>
                </a:solidFill>
              </a:rPr>
              <a:t>for our SPPCs to assist </a:t>
            </a:r>
            <a:r>
              <a:rPr lang="en-US" sz="2700" b="1" u="sng" dirty="0">
                <a:solidFill>
                  <a:schemeClr val="accent1">
                    <a:lumMod val="75000"/>
                  </a:schemeClr>
                </a:solidFill>
              </a:rPr>
              <a:t>ALL </a:t>
            </a:r>
            <a:r>
              <a:rPr lang="en-US" sz="2700" b="1" u="sng" dirty="0" smtClean="0">
                <a:solidFill>
                  <a:schemeClr val="accent1">
                    <a:lumMod val="75000"/>
                  </a:schemeClr>
                </a:solidFill>
              </a:rPr>
              <a:t>service-members and veterans </a:t>
            </a:r>
            <a:r>
              <a:rPr lang="en-US" sz="2700" dirty="0">
                <a:solidFill>
                  <a:schemeClr val="accent1">
                    <a:lumMod val="75000"/>
                  </a:schemeClr>
                </a:solidFill>
              </a:rPr>
              <a:t>with preference </a:t>
            </a:r>
            <a:r>
              <a:rPr lang="en-US" sz="2700" dirty="0" smtClean="0">
                <a:solidFill>
                  <a:schemeClr val="accent1">
                    <a:lumMod val="75000"/>
                  </a:schemeClr>
                </a:solidFill>
              </a:rPr>
              <a:t>from Tribal Nations uploading their  information into </a:t>
            </a:r>
            <a:r>
              <a:rPr lang="en-US" sz="2700" dirty="0">
                <a:solidFill>
                  <a:schemeClr val="accent1">
                    <a:lumMod val="75000"/>
                  </a:schemeClr>
                </a:solidFill>
              </a:rPr>
              <a:t>our </a:t>
            </a:r>
            <a:r>
              <a:rPr lang="en-US" sz="2700" dirty="0" smtClean="0">
                <a:solidFill>
                  <a:schemeClr val="accent1">
                    <a:lumMod val="75000"/>
                  </a:schemeClr>
                </a:solidFill>
              </a:rPr>
              <a:t>internal SharePoint </a:t>
            </a:r>
            <a:r>
              <a:rPr lang="en-US" sz="2700" dirty="0">
                <a:solidFill>
                  <a:schemeClr val="accent1">
                    <a:lumMod val="75000"/>
                  </a:schemeClr>
                </a:solidFill>
              </a:rPr>
              <a:t>site </a:t>
            </a:r>
            <a:r>
              <a:rPr lang="en-US" sz="2700" dirty="0" smtClean="0">
                <a:solidFill>
                  <a:schemeClr val="accent1">
                    <a:lumMod val="75000"/>
                  </a:schemeClr>
                </a:solidFill>
              </a:rPr>
              <a:t>located within </a:t>
            </a:r>
            <a:r>
              <a:rPr lang="en-US" sz="2700" dirty="0">
                <a:solidFill>
                  <a:schemeClr val="accent1">
                    <a:lumMod val="75000"/>
                  </a:schemeClr>
                </a:solidFill>
              </a:rPr>
              <a:t>our hiring </a:t>
            </a:r>
            <a:r>
              <a:rPr lang="en-US" sz="2700" dirty="0" smtClean="0">
                <a:solidFill>
                  <a:schemeClr val="accent1">
                    <a:lumMod val="75000"/>
                  </a:schemeClr>
                </a:solidFill>
              </a:rPr>
              <a:t>centers. </a:t>
            </a:r>
          </a:p>
          <a:p>
            <a:pPr marL="342900" indent="-342900">
              <a:buFont typeface="Wingdings" pitchFamily="2" charset="2"/>
              <a:buChar char="§"/>
            </a:pPr>
            <a:r>
              <a:rPr lang="en-US" sz="2700" dirty="0" smtClean="0">
                <a:solidFill>
                  <a:schemeClr val="accent1">
                    <a:lumMod val="75000"/>
                  </a:schemeClr>
                </a:solidFill>
              </a:rPr>
              <a:t>This will afford your service-members and veterans an enhanced ability for </a:t>
            </a:r>
            <a:r>
              <a:rPr lang="en-US" sz="2700" dirty="0">
                <a:solidFill>
                  <a:schemeClr val="accent1">
                    <a:lumMod val="75000"/>
                  </a:schemeClr>
                </a:solidFill>
              </a:rPr>
              <a:t>non-competitive appointment into the positions they apply for within CBP.  </a:t>
            </a:r>
            <a:endParaRPr lang="en-US" sz="2700" dirty="0" smtClean="0">
              <a:solidFill>
                <a:schemeClr val="accent1">
                  <a:lumMod val="75000"/>
                </a:schemeClr>
              </a:solidFill>
            </a:endParaRPr>
          </a:p>
          <a:p>
            <a:pPr marL="342900" indent="-342900">
              <a:buFont typeface="Wingdings" pitchFamily="2" charset="2"/>
              <a:buChar char="§"/>
            </a:pPr>
            <a:r>
              <a:rPr lang="en-US" sz="2700" dirty="0" smtClean="0">
                <a:solidFill>
                  <a:schemeClr val="accent1">
                    <a:lumMod val="75000"/>
                  </a:schemeClr>
                </a:solidFill>
              </a:rPr>
              <a:t>Veterans with preference and Schedule A hiring eligibility can be considered for placement </a:t>
            </a:r>
            <a:r>
              <a:rPr lang="en-US" sz="2700" dirty="0">
                <a:solidFill>
                  <a:schemeClr val="accent1">
                    <a:lumMod val="75000"/>
                  </a:schemeClr>
                </a:solidFill>
              </a:rPr>
              <a:t>opportunities within </a:t>
            </a:r>
            <a:r>
              <a:rPr lang="en-US" sz="2700" dirty="0" smtClean="0">
                <a:solidFill>
                  <a:schemeClr val="accent1">
                    <a:lumMod val="75000"/>
                  </a:schemeClr>
                </a:solidFill>
              </a:rPr>
              <a:t>CBP as </a:t>
            </a:r>
            <a:r>
              <a:rPr lang="en-US" sz="2700" dirty="0">
                <a:solidFill>
                  <a:schemeClr val="accent1">
                    <a:lumMod val="75000"/>
                  </a:schemeClr>
                </a:solidFill>
              </a:rPr>
              <a:t>they progress toward their rehabilitation goals</a:t>
            </a:r>
            <a:r>
              <a:rPr lang="en-US" sz="2700" dirty="0" smtClean="0">
                <a:solidFill>
                  <a:schemeClr val="accent1">
                    <a:lumMod val="75000"/>
                  </a:schemeClr>
                </a:solidFill>
              </a:rPr>
              <a:t>.</a:t>
            </a:r>
          </a:p>
          <a:p>
            <a:pPr marL="342900" indent="-342900">
              <a:buFont typeface="Wingdings" pitchFamily="2" charset="2"/>
              <a:buChar char="§"/>
            </a:pPr>
            <a:endParaRPr lang="en-US" sz="2100" dirty="0" smtClean="0">
              <a:solidFill>
                <a:schemeClr val="tx2"/>
              </a:solidFill>
            </a:endParaRPr>
          </a:p>
        </p:txBody>
      </p:sp>
    </p:spTree>
    <p:extLst>
      <p:ext uri="{BB962C8B-B14F-4D97-AF65-F5344CB8AC3E}">
        <p14:creationId xmlns:p14="http://schemas.microsoft.com/office/powerpoint/2010/main" val="4215701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0"/>
            <a:ext cx="8839200" cy="749300"/>
          </a:xfrm>
        </p:spPr>
        <p:txBody>
          <a:bodyPr>
            <a:normAutofit fontScale="90000"/>
          </a:bodyPr>
          <a:lstStyle/>
          <a:p>
            <a:r>
              <a:rPr lang="en-US" sz="2800" dirty="0" smtClean="0"/>
              <a:t> </a:t>
            </a:r>
            <a:r>
              <a:rPr lang="en-US" sz="3200" dirty="0" smtClean="0"/>
              <a:t>Role of CBP Selective Placement Program Coordinators</a:t>
            </a:r>
          </a:p>
        </p:txBody>
      </p:sp>
      <p:sp>
        <p:nvSpPr>
          <p:cNvPr id="2" name="Content Placeholder 2"/>
          <p:cNvSpPr>
            <a:spLocks noGrp="1"/>
          </p:cNvSpPr>
          <p:nvPr>
            <p:ph idx="1"/>
          </p:nvPr>
        </p:nvSpPr>
        <p:spPr>
          <a:xfrm>
            <a:off x="152400" y="914400"/>
            <a:ext cx="8839200" cy="4800600"/>
          </a:xfrm>
        </p:spPr>
        <p:txBody>
          <a:bodyPr/>
          <a:lstStyle/>
          <a:p>
            <a:pPr marL="342900" indent="-342900">
              <a:buFont typeface="Wingdings" pitchFamily="2" charset="2"/>
              <a:buChar char="§"/>
            </a:pPr>
            <a:r>
              <a:rPr lang="en-US" sz="2200" b="1" dirty="0" smtClean="0">
                <a:solidFill>
                  <a:schemeClr val="accent1">
                    <a:lumMod val="75000"/>
                  </a:schemeClr>
                </a:solidFill>
              </a:rPr>
              <a:t>CBP Selective Placement Program Coordinators (SPPCs</a:t>
            </a:r>
            <a:r>
              <a:rPr lang="en-US" sz="2200" dirty="0" smtClean="0">
                <a:solidFill>
                  <a:schemeClr val="accent1">
                    <a:lumMod val="75000"/>
                  </a:schemeClr>
                </a:solidFill>
              </a:rPr>
              <a:t>):  Serve as the agency’s frontline contact to applicants/veterans with disabilities and veterans with preference who are interested in employment via </a:t>
            </a:r>
            <a:r>
              <a:rPr lang="en-US" sz="2200" dirty="0" smtClean="0">
                <a:solidFill>
                  <a:schemeClr val="accent1">
                    <a:lumMod val="75000"/>
                  </a:schemeClr>
                </a:solidFill>
                <a:hlinkClick r:id="rId3"/>
              </a:rPr>
              <a:t>Special Hiring Authorities for Veterans </a:t>
            </a:r>
            <a:r>
              <a:rPr lang="en-US" sz="2200" dirty="0" smtClean="0">
                <a:solidFill>
                  <a:schemeClr val="accent1">
                    <a:lumMod val="75000"/>
                  </a:schemeClr>
                </a:solidFill>
              </a:rPr>
              <a:t>and </a:t>
            </a:r>
            <a:r>
              <a:rPr lang="en-US" sz="2200" dirty="0" smtClean="0">
                <a:solidFill>
                  <a:schemeClr val="accent1">
                    <a:lumMod val="75000"/>
                  </a:schemeClr>
                </a:solidFill>
                <a:hlinkClick r:id="rId3"/>
              </a:rPr>
              <a:t>Schedule A</a:t>
            </a:r>
            <a:r>
              <a:rPr lang="en-US" sz="2200" dirty="0" smtClean="0">
                <a:solidFill>
                  <a:schemeClr val="accent1">
                    <a:lumMod val="75000"/>
                  </a:schemeClr>
                </a:solidFill>
              </a:rPr>
              <a:t>.  </a:t>
            </a:r>
          </a:p>
          <a:p>
            <a:pPr marL="342900" indent="-342900">
              <a:buFont typeface="Wingdings" pitchFamily="2" charset="2"/>
              <a:buChar char="§"/>
            </a:pPr>
            <a:r>
              <a:rPr lang="en-US" sz="2200" dirty="0" smtClean="0">
                <a:solidFill>
                  <a:schemeClr val="accent1">
                    <a:lumMod val="75000"/>
                  </a:schemeClr>
                </a:solidFill>
              </a:rPr>
              <a:t>CBP’s SPPCs advocate for the use of the aforementioned hiring authorities among our hiring managers by:</a:t>
            </a:r>
          </a:p>
          <a:p>
            <a:pPr marL="628650" lvl="1" indent="-342900"/>
            <a:r>
              <a:rPr lang="en-US" sz="2200" dirty="0" smtClean="0">
                <a:solidFill>
                  <a:schemeClr val="accent1">
                    <a:lumMod val="75000"/>
                  </a:schemeClr>
                </a:solidFill>
              </a:rPr>
              <a:t>Assisting veterans in completing the </a:t>
            </a:r>
            <a:r>
              <a:rPr lang="en-US" sz="2200" dirty="0" smtClean="0">
                <a:solidFill>
                  <a:schemeClr val="accent1">
                    <a:lumMod val="75000"/>
                  </a:schemeClr>
                </a:solidFill>
                <a:hlinkClick r:id="rId4"/>
              </a:rPr>
              <a:t>CBP Veterans Interest Profile </a:t>
            </a:r>
            <a:r>
              <a:rPr lang="en-US" sz="2200" dirty="0" smtClean="0">
                <a:solidFill>
                  <a:schemeClr val="accent1">
                    <a:lumMod val="75000"/>
                  </a:schemeClr>
                </a:solidFill>
              </a:rPr>
              <a:t>and gathering all other required documentation (i.e. </a:t>
            </a:r>
            <a:r>
              <a:rPr lang="en-US" sz="2200" smtClean="0">
                <a:solidFill>
                  <a:schemeClr val="accent1">
                    <a:lumMod val="75000"/>
                  </a:schemeClr>
                </a:solidFill>
              </a:rPr>
              <a:t>VA Disability </a:t>
            </a:r>
            <a:r>
              <a:rPr lang="en-US" sz="2200" dirty="0" smtClean="0">
                <a:solidFill>
                  <a:schemeClr val="accent1">
                    <a:lumMod val="75000"/>
                  </a:schemeClr>
                </a:solidFill>
              </a:rPr>
              <a:t>Rating Letter, DD214, etc.) to be inputted into our internal CBP SharePoint site.</a:t>
            </a:r>
          </a:p>
          <a:p>
            <a:pPr marL="628650" lvl="1" indent="-342900"/>
            <a:r>
              <a:rPr lang="en-US" sz="2200" dirty="0" smtClean="0">
                <a:solidFill>
                  <a:schemeClr val="accent1">
                    <a:lumMod val="75000"/>
                  </a:schemeClr>
                </a:solidFill>
              </a:rPr>
              <a:t>This provides managers with information of individuals who qualify for available positions within the agency and can assist in eliminating the typical competitive hiring process.  </a:t>
            </a:r>
            <a:r>
              <a:rPr lang="en-US" dirty="0" smtClean="0"/>
              <a:t/>
            </a:r>
            <a:br>
              <a:rPr lang="en-US" dirty="0" smtClean="0"/>
            </a:br>
            <a:endParaRPr lang="en-US" dirty="0"/>
          </a:p>
        </p:txBody>
      </p:sp>
    </p:spTree>
    <p:extLst>
      <p:ext uri="{BB962C8B-B14F-4D97-AF65-F5344CB8AC3E}">
        <p14:creationId xmlns:p14="http://schemas.microsoft.com/office/powerpoint/2010/main" val="1488338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a:t>Role of CBP Selective Placement Program Coordinators</a:t>
            </a:r>
          </a:p>
        </p:txBody>
      </p:sp>
      <p:sp>
        <p:nvSpPr>
          <p:cNvPr id="3" name="Content Placeholder 2"/>
          <p:cNvSpPr>
            <a:spLocks noGrp="1"/>
          </p:cNvSpPr>
          <p:nvPr>
            <p:ph idx="1"/>
          </p:nvPr>
        </p:nvSpPr>
        <p:spPr/>
        <p:txBody>
          <a:bodyPr/>
          <a:lstStyle/>
          <a:p>
            <a:r>
              <a:rPr lang="en-US" sz="2100" dirty="0">
                <a:solidFill>
                  <a:schemeClr val="accent1">
                    <a:lumMod val="75000"/>
                  </a:schemeClr>
                </a:solidFill>
              </a:rPr>
              <a:t>Preference eligible veterans (5 point and 10 point) should complete the CBP Veterans Interest Profile (VIP) form and email it along with their resume, transcripts DD214s, SF-15s, VA rating decisions, geographic location(s) desired (between 5-15), and Schedule A letters to our SPPCs at</a:t>
            </a:r>
            <a:r>
              <a:rPr lang="en-US" sz="2100" b="1" dirty="0">
                <a:solidFill>
                  <a:schemeClr val="accent1">
                    <a:lumMod val="75000"/>
                  </a:schemeClr>
                </a:solidFill>
              </a:rPr>
              <a:t> </a:t>
            </a:r>
            <a:r>
              <a:rPr lang="en-US" sz="2100" b="1" u="sng" dirty="0">
                <a:solidFill>
                  <a:schemeClr val="accent1">
                    <a:lumMod val="75000"/>
                  </a:schemeClr>
                </a:solidFill>
                <a:hlinkClick r:id="rId3"/>
              </a:rPr>
              <a:t>CBPSPPC@cbp.dhs.gov</a:t>
            </a:r>
            <a:r>
              <a:rPr lang="en-US" sz="2100" dirty="0">
                <a:solidFill>
                  <a:schemeClr val="accent1">
                    <a:lumMod val="75000"/>
                  </a:schemeClr>
                </a:solidFill>
              </a:rPr>
              <a:t>.  </a:t>
            </a:r>
          </a:p>
          <a:p>
            <a:pPr lvl="0"/>
            <a:r>
              <a:rPr lang="en-US" sz="2100" dirty="0" smtClean="0">
                <a:solidFill>
                  <a:schemeClr val="accent1">
                    <a:lumMod val="75000"/>
                  </a:schemeClr>
                </a:solidFill>
              </a:rPr>
              <a:t>Once </a:t>
            </a:r>
            <a:r>
              <a:rPr lang="en-US" sz="2100" dirty="0">
                <a:solidFill>
                  <a:schemeClr val="accent1">
                    <a:lumMod val="75000"/>
                  </a:schemeClr>
                </a:solidFill>
              </a:rPr>
              <a:t>this step is completed and </a:t>
            </a:r>
            <a:r>
              <a:rPr lang="en-US" sz="2100" dirty="0" smtClean="0">
                <a:solidFill>
                  <a:schemeClr val="accent1">
                    <a:lumMod val="75000"/>
                  </a:schemeClr>
                </a:solidFill>
              </a:rPr>
              <a:t>Tribal Nations veterans </a:t>
            </a:r>
            <a:r>
              <a:rPr lang="en-US" sz="2100" dirty="0">
                <a:solidFill>
                  <a:schemeClr val="accent1">
                    <a:lumMod val="75000"/>
                  </a:schemeClr>
                </a:solidFill>
              </a:rPr>
              <a:t>apply for future CBP positions </a:t>
            </a:r>
            <a:r>
              <a:rPr lang="en-US" sz="2100" dirty="0" smtClean="0">
                <a:solidFill>
                  <a:schemeClr val="accent1">
                    <a:lumMod val="75000"/>
                  </a:schemeClr>
                </a:solidFill>
              </a:rPr>
              <a:t>(by typing “CBP” into USAJOBS.gov </a:t>
            </a:r>
            <a:r>
              <a:rPr lang="en-US" sz="2100" b="1" u="sng" dirty="0" smtClean="0">
                <a:solidFill>
                  <a:schemeClr val="accent1">
                    <a:lumMod val="75000"/>
                  </a:schemeClr>
                </a:solidFill>
              </a:rPr>
              <a:t>DAILY</a:t>
            </a:r>
            <a:r>
              <a:rPr lang="en-US" sz="2100" dirty="0" smtClean="0">
                <a:solidFill>
                  <a:schemeClr val="accent1">
                    <a:lumMod val="75000"/>
                  </a:schemeClr>
                </a:solidFill>
              </a:rPr>
              <a:t>), they should forward </a:t>
            </a:r>
            <a:r>
              <a:rPr lang="en-US" sz="2100" dirty="0">
                <a:solidFill>
                  <a:schemeClr val="accent1">
                    <a:lumMod val="75000"/>
                  </a:schemeClr>
                </a:solidFill>
              </a:rPr>
              <a:t>the </a:t>
            </a:r>
            <a:r>
              <a:rPr lang="en-US" sz="2100" dirty="0" smtClean="0">
                <a:solidFill>
                  <a:schemeClr val="accent1">
                    <a:lumMod val="75000"/>
                  </a:schemeClr>
                </a:solidFill>
              </a:rPr>
              <a:t>following information to </a:t>
            </a:r>
            <a:r>
              <a:rPr lang="en-US" sz="2100" dirty="0">
                <a:solidFill>
                  <a:schemeClr val="accent1">
                    <a:lumMod val="75000"/>
                  </a:schemeClr>
                </a:solidFill>
              </a:rPr>
              <a:t>the </a:t>
            </a:r>
            <a:r>
              <a:rPr lang="en-US" sz="2100" dirty="0" smtClean="0">
                <a:solidFill>
                  <a:schemeClr val="accent1">
                    <a:lumMod val="75000"/>
                  </a:schemeClr>
                </a:solidFill>
              </a:rPr>
              <a:t>aforementioned SPPCs’ </a:t>
            </a:r>
            <a:r>
              <a:rPr lang="en-US" sz="2100" dirty="0">
                <a:solidFill>
                  <a:schemeClr val="accent1">
                    <a:lumMod val="75000"/>
                  </a:schemeClr>
                </a:solidFill>
              </a:rPr>
              <a:t>email boxes listed </a:t>
            </a:r>
            <a:r>
              <a:rPr lang="en-US" sz="2100" dirty="0" smtClean="0">
                <a:solidFill>
                  <a:schemeClr val="accent1">
                    <a:lumMod val="75000"/>
                  </a:schemeClr>
                </a:solidFill>
              </a:rPr>
              <a:t>above:</a:t>
            </a:r>
          </a:p>
          <a:p>
            <a:pPr marL="457200" lvl="1" indent="0">
              <a:buNone/>
            </a:pPr>
            <a:r>
              <a:rPr lang="en-US" sz="2100" dirty="0" smtClean="0">
                <a:solidFill>
                  <a:schemeClr val="accent1">
                    <a:lumMod val="75000"/>
                  </a:schemeClr>
                </a:solidFill>
              </a:rPr>
              <a:t>	Position </a:t>
            </a:r>
            <a:r>
              <a:rPr lang="en-US" sz="2100" dirty="0">
                <a:solidFill>
                  <a:schemeClr val="accent1">
                    <a:lumMod val="75000"/>
                  </a:schemeClr>
                </a:solidFill>
              </a:rPr>
              <a:t>Title, Series, Grade </a:t>
            </a:r>
            <a:r>
              <a:rPr lang="en-US" sz="2100" dirty="0" smtClean="0">
                <a:solidFill>
                  <a:schemeClr val="accent1">
                    <a:lumMod val="75000"/>
                  </a:schemeClr>
                </a:solidFill>
              </a:rPr>
              <a:t/>
            </a:r>
            <a:br>
              <a:rPr lang="en-US" sz="2100" dirty="0" smtClean="0">
                <a:solidFill>
                  <a:schemeClr val="accent1">
                    <a:lumMod val="75000"/>
                  </a:schemeClr>
                </a:solidFill>
              </a:rPr>
            </a:br>
            <a:r>
              <a:rPr lang="en-US" sz="2100" dirty="0" smtClean="0">
                <a:solidFill>
                  <a:schemeClr val="accent1">
                    <a:lumMod val="75000"/>
                  </a:schemeClr>
                </a:solidFill>
              </a:rPr>
              <a:t>	Lowest </a:t>
            </a:r>
            <a:r>
              <a:rPr lang="en-US" sz="2100" dirty="0">
                <a:solidFill>
                  <a:schemeClr val="accent1">
                    <a:lumMod val="75000"/>
                  </a:schemeClr>
                </a:solidFill>
              </a:rPr>
              <a:t>Grade </a:t>
            </a:r>
            <a:r>
              <a:rPr lang="en-US" sz="2100" dirty="0" smtClean="0">
                <a:solidFill>
                  <a:schemeClr val="accent1">
                    <a:lumMod val="75000"/>
                  </a:schemeClr>
                </a:solidFill>
              </a:rPr>
              <a:t>Willing to Accept</a:t>
            </a:r>
            <a:br>
              <a:rPr lang="en-US" sz="2100" dirty="0" smtClean="0">
                <a:solidFill>
                  <a:schemeClr val="accent1">
                    <a:lumMod val="75000"/>
                  </a:schemeClr>
                </a:solidFill>
              </a:rPr>
            </a:br>
            <a:r>
              <a:rPr lang="en-US" sz="2100" dirty="0" smtClean="0">
                <a:solidFill>
                  <a:schemeClr val="accent1">
                    <a:lumMod val="75000"/>
                  </a:schemeClr>
                </a:solidFill>
              </a:rPr>
              <a:t>	USAJOBS.gov Job </a:t>
            </a:r>
            <a:r>
              <a:rPr lang="en-US" sz="2100" dirty="0">
                <a:solidFill>
                  <a:schemeClr val="accent1">
                    <a:lumMod val="75000"/>
                  </a:schemeClr>
                </a:solidFill>
              </a:rPr>
              <a:t>Opportunity Announcement (JOA) Number </a:t>
            </a:r>
            <a:r>
              <a:rPr lang="en-US" sz="2100" dirty="0" smtClean="0">
                <a:solidFill>
                  <a:schemeClr val="accent1">
                    <a:lumMod val="75000"/>
                  </a:schemeClr>
                </a:solidFill>
              </a:rPr>
              <a:t>	</a:t>
            </a:r>
          </a:p>
          <a:p>
            <a:r>
              <a:rPr lang="en-US" sz="2100" dirty="0" smtClean="0">
                <a:solidFill>
                  <a:schemeClr val="accent1">
                    <a:lumMod val="75000"/>
                  </a:schemeClr>
                </a:solidFill>
              </a:rPr>
              <a:t>Their information will be shared with our hiring managers via the aforementioned internal SharePoint site.</a:t>
            </a:r>
          </a:p>
          <a:p>
            <a:pPr lvl="1"/>
            <a:endParaRPr lang="en-US" sz="2400" dirty="0">
              <a:solidFill>
                <a:schemeClr val="tx2"/>
              </a:solidFill>
            </a:endParaRPr>
          </a:p>
          <a:p>
            <a:pPr lvl="1"/>
            <a:endParaRPr lang="en-US" sz="2400" dirty="0">
              <a:solidFill>
                <a:schemeClr val="tx2"/>
              </a:solidFill>
            </a:endParaRPr>
          </a:p>
        </p:txBody>
      </p:sp>
    </p:spTree>
    <p:extLst>
      <p:ext uri="{BB962C8B-B14F-4D97-AF65-F5344CB8AC3E}">
        <p14:creationId xmlns:p14="http://schemas.microsoft.com/office/powerpoint/2010/main" val="899907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HRM PPT Template V 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Type xmlns="e03e684a-5199-45bf-a831-cbcf108819d7">Templates</Document_x0020_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C4F59E32B1EA4A84A381D2C7F05E32" ma:contentTypeVersion="1" ma:contentTypeDescription="Create a new document." ma:contentTypeScope="" ma:versionID="945c491987ba5cabf7c2531c0dcbf2dc">
  <xsd:schema xmlns:xsd="http://www.w3.org/2001/XMLSchema" xmlns:p="http://schemas.microsoft.com/office/2006/metadata/properties" xmlns:ns2="e03e684a-5199-45bf-a831-cbcf108819d7" targetNamespace="http://schemas.microsoft.com/office/2006/metadata/properties" ma:root="true" ma:fieldsID="edca450a03f8315fbcfb773b021b27f3" ns2:_="">
    <xsd:import namespace="e03e684a-5199-45bf-a831-cbcf108819d7"/>
    <xsd:element name="properties">
      <xsd:complexType>
        <xsd:sequence>
          <xsd:element name="documentManagement">
            <xsd:complexType>
              <xsd:all>
                <xsd:element ref="ns2:Document_x0020_Type" minOccurs="0"/>
              </xsd:all>
            </xsd:complexType>
          </xsd:element>
        </xsd:sequence>
      </xsd:complexType>
    </xsd:element>
  </xsd:schema>
  <xsd:schema xmlns:xsd="http://www.w3.org/2001/XMLSchema" xmlns:dms="http://schemas.microsoft.com/office/2006/documentManagement/types" targetNamespace="e03e684a-5199-45bf-a831-cbcf108819d7" elementFormDefault="qualified">
    <xsd:import namespace="http://schemas.microsoft.com/office/2006/documentManagement/types"/>
    <xsd:element name="Document_x0020_Type" ma:index="8" nillable="true" ma:displayName="Category" ma:default="--Select--" ma:description="Select Category" ma:format="Dropdown" ma:internalName="Document_x0020_Type">
      <xsd:simpleType>
        <xsd:restriction base="dms:Choice">
          <xsd:enumeration value="--Select--"/>
          <xsd:enumeration value="Memos"/>
          <xsd:enumeration value="Templates"/>
          <xsd:enumeration value="Coversheets"/>
          <xsd:enumeration value="Routingsheets"/>
          <xsd:enumeration value="Policy-Guidance"/>
          <xsd:enumeration value="Communications-Plan"/>
          <xsd:enumeration value="Training Slid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0FC5E97-7DA6-4170-A6D2-F91EA8DE5932}">
  <ds:schemaRefs>
    <ds:schemaRef ds:uri="http://schemas.microsoft.com/sharepoint/v3/contenttype/forms"/>
  </ds:schemaRefs>
</ds:datastoreItem>
</file>

<file path=customXml/itemProps2.xml><?xml version="1.0" encoding="utf-8"?>
<ds:datastoreItem xmlns:ds="http://schemas.openxmlformats.org/officeDocument/2006/customXml" ds:itemID="{2481B78D-93CD-4887-830F-6FD65E1E3699}">
  <ds:schemaRefs>
    <ds:schemaRef ds:uri="http://schemas.microsoft.com/office/2006/metadata/properties"/>
    <ds:schemaRef ds:uri="http://purl.org/dc/elements/1.1/"/>
    <ds:schemaRef ds:uri="http://purl.org/dc/dcmitype/"/>
    <ds:schemaRef ds:uri="http://schemas.microsoft.com/office/2006/documentManagement/types"/>
    <ds:schemaRef ds:uri="http://purl.org/dc/terms/"/>
    <ds:schemaRef ds:uri="e03e684a-5199-45bf-a831-cbcf108819d7"/>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ADF59F7-A070-4D0B-B4C3-5B8AC0F8E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3e684a-5199-45bf-a831-cbcf108819d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HRM PPT Template V 2003</Template>
  <TotalTime>6860</TotalTime>
  <Words>1623</Words>
  <Application>Microsoft Office PowerPoint</Application>
  <PresentationFormat>On-screen Show (4:3)</PresentationFormat>
  <Paragraphs>111</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HRM PPT Template V 2003</vt:lpstr>
      <vt:lpstr>U.S. Customs &amp; Border Protection Veterans Placement Initiative</vt:lpstr>
      <vt:lpstr>CBP Veterans Placement Initiative</vt:lpstr>
      <vt:lpstr> Agency Overview</vt:lpstr>
      <vt:lpstr> CBP Careers</vt:lpstr>
      <vt:lpstr> CBP Careers</vt:lpstr>
      <vt:lpstr> CBP &amp; Tribal Nations Partnership for Employment</vt:lpstr>
      <vt:lpstr> CBP &amp; Tribal Nations Partnership for Employment</vt:lpstr>
      <vt:lpstr> Role of CBP Selective Placement Program Coordinators</vt:lpstr>
      <vt:lpstr>Role of CBP Selective Placement Program Coordinators</vt:lpstr>
      <vt:lpstr> VA Non-Paid Work Experience (NPWE) Internships</vt:lpstr>
      <vt:lpstr> VA Non-Paid Work Experience (NPWE) Internships</vt:lpstr>
      <vt:lpstr> Benefits of the VA NPWE Program </vt:lpstr>
      <vt:lpstr>Finding NPWE Internships Across the Federal Government</vt:lpstr>
      <vt:lpstr>Finding NPWE Internships Across the Federal Government</vt:lpstr>
      <vt:lpstr>Finding NPWE Internships Across the Federal Government</vt:lpstr>
      <vt:lpstr>Finding NPWE Internships Across the Federal Government</vt:lpstr>
      <vt:lpstr>Questions?</vt:lpstr>
    </vt:vector>
  </TitlesOfParts>
  <Company>Customs and Border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 User</dc:creator>
  <cp:lastModifiedBy>JACK, JEFFREY R.</cp:lastModifiedBy>
  <cp:revision>485</cp:revision>
  <cp:lastPrinted>2014-03-14T13:29:45Z</cp:lastPrinted>
  <dcterms:created xsi:type="dcterms:W3CDTF">2011-11-02T18:46:21Z</dcterms:created>
  <dcterms:modified xsi:type="dcterms:W3CDTF">2018-12-03T18:57:59Z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0x01010012C4F59E32B1EA4A84A381D2C7F05E32</vt:lpwstr>
  </property>
  <property fmtid="{D5CDD505-2E9C-101B-9397-08002B2CF9AE}" pid="3" name="Order">
    <vt:r8>1800</vt:r8>
  </property>
  <property fmtid="{D5CDD505-2E9C-101B-9397-08002B2CF9AE}" pid="4" name="hide">
    <vt:lpwstr>Current</vt:lpwstr>
  </property>
</Properties>
</file>