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4" r:id="rId11"/>
  </p:sldMasterIdLst>
  <p:handoutMasterIdLst>
    <p:handoutMasterId r:id="rId23"/>
  </p:handoutMasterIdLst>
  <p:sldIdLst>
    <p:sldId id="256" r:id="rId12"/>
    <p:sldId id="293" r:id="rId13"/>
    <p:sldId id="301" r:id="rId14"/>
    <p:sldId id="297" r:id="rId15"/>
    <p:sldId id="298" r:id="rId16"/>
    <p:sldId id="299" r:id="rId17"/>
    <p:sldId id="300" r:id="rId18"/>
    <p:sldId id="294" r:id="rId19"/>
    <p:sldId id="295" r:id="rId20"/>
    <p:sldId id="296" r:id="rId21"/>
    <p:sldId id="30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66" d="100"/>
          <a:sy n="66" d="100"/>
        </p:scale>
        <p:origin x="486" y="798"/>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0.xml"/><Relationship Id="rId7" Type="http://schemas.openxmlformats.org/officeDocument/2006/relationships/customXml" Target="../customXml/item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slide" Target="slides/slide9.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Master" Target="slideMasters/slideMaster1.xml"/><Relationship Id="rId24"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4.xml"/><Relationship Id="rId23" Type="http://schemas.openxmlformats.org/officeDocument/2006/relationships/handoutMaster" Target="handoutMasters/handoutMaster1.xml"/><Relationship Id="rId10" Type="http://schemas.openxmlformats.org/officeDocument/2006/relationships/customXml" Target="../customXml/item10.xml"/><Relationship Id="rId19" Type="http://schemas.openxmlformats.org/officeDocument/2006/relationships/slide" Target="slides/slide8.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W1818tdcec026\oita-share\AIEO\GAP%20(006B)\Allocations-Budgets-OMB-Etc\Allocation%20(006B)\FY2017\Tribal%20Datasets%20and%20Weights%20with%20Media%205-5-17.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W1818tdcec026\oita-share\AIEO\GAP%20(006B)\Allocations-Budgets-OMB-Etc\Allocation%20(006B)\FY2017\Tribal%20Datasets%20and%20Weights%20with%20Media%205-5-17.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LJONES09\Documents\My%20Received%20Files\Tribal%20Datasets%20and%20Weights%20with%20Media%20Leland%20Update.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5">
                <a:lumMod val="75000"/>
              </a:schemeClr>
            </a:solidFill>
            <a:ln>
              <a:noFill/>
            </a:ln>
            <a:effectLst/>
          </c:spPr>
          <c:invertIfNegative val="0"/>
          <c:val>
            <c:numRef>
              <c:f>'Region Data Pivot Table'!$E$4:$E$13</c:f>
              <c:numCache>
                <c:formatCode>"$"#,##0.00</c:formatCode>
                <c:ptCount val="10"/>
                <c:pt idx="0">
                  <c:v>527712.54392540082</c:v>
                </c:pt>
                <c:pt idx="1">
                  <c:v>242994.71519836056</c:v>
                </c:pt>
                <c:pt idx="2">
                  <c:v>85133.042674973782</c:v>
                </c:pt>
                <c:pt idx="3">
                  <c:v>915934.86318656011</c:v>
                </c:pt>
                <c:pt idx="4">
                  <c:v>11969824.137938935</c:v>
                </c:pt>
                <c:pt idx="5">
                  <c:v>5912418.1090702359</c:v>
                </c:pt>
                <c:pt idx="6">
                  <c:v>1103923.5440147989</c:v>
                </c:pt>
                <c:pt idx="7">
                  <c:v>19465797.06980614</c:v>
                </c:pt>
                <c:pt idx="8">
                  <c:v>12114484.121526368</c:v>
                </c:pt>
                <c:pt idx="9">
                  <c:v>10661777.852658216</c:v>
                </c:pt>
              </c:numCache>
            </c:numRef>
          </c:val>
          <c:extLst>
            <c:ext xmlns:c16="http://schemas.microsoft.com/office/drawing/2014/chart" uri="{C3380CC4-5D6E-409C-BE32-E72D297353CC}">
              <c16:uniqueId val="{00000000-EB91-42DA-96E3-5A3D21FE4246}"/>
            </c:ext>
          </c:extLst>
        </c:ser>
        <c:dLbls>
          <c:showLegendKey val="0"/>
          <c:showVal val="0"/>
          <c:showCatName val="0"/>
          <c:showSerName val="0"/>
          <c:showPercent val="0"/>
          <c:showBubbleSize val="0"/>
        </c:dLbls>
        <c:gapWidth val="40"/>
        <c:overlap val="-27"/>
        <c:axId val="-950745536"/>
        <c:axId val="-950742784"/>
      </c:barChart>
      <c:catAx>
        <c:axId val="-950745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950742784"/>
        <c:crosses val="autoZero"/>
        <c:auto val="1"/>
        <c:lblAlgn val="ctr"/>
        <c:lblOffset val="100"/>
        <c:noMultiLvlLbl val="0"/>
      </c:catAx>
      <c:valAx>
        <c:axId val="-950742784"/>
        <c:scaling>
          <c:orientation val="minMax"/>
        </c:scaling>
        <c:delete val="1"/>
        <c:axPos val="l"/>
        <c:majorGridlines>
          <c:spPr>
            <a:ln w="9525" cap="flat" cmpd="sng" algn="ctr">
              <a:solidFill>
                <a:schemeClr val="tx1">
                  <a:lumMod val="15000"/>
                  <a:lumOff val="85000"/>
                </a:schemeClr>
              </a:solidFill>
              <a:round/>
            </a:ln>
            <a:effectLst/>
          </c:spPr>
        </c:majorGridlines>
        <c:numFmt formatCode="&quot;$&quot;#,##0.00" sourceLinked="1"/>
        <c:majorTickMark val="none"/>
        <c:minorTickMark val="none"/>
        <c:tickLblPos val="nextTo"/>
        <c:crossAx val="-9507455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numRef>
              <c:f>Regions!$A$6:$A$15</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Regions!$D$6:$D$15</c:f>
              <c:numCache>
                <c:formatCode>_("$"* #,##0.00_);_("$"* \(#,##0.00\);_("$"* "-"??_);_(@_)</c:formatCode>
                <c:ptCount val="10"/>
                <c:pt idx="0">
                  <c:v>774281.33372653311</c:v>
                </c:pt>
                <c:pt idx="1">
                  <c:v>471025.75247551146</c:v>
                </c:pt>
                <c:pt idx="2">
                  <c:v>47799.036888825656</c:v>
                </c:pt>
                <c:pt idx="3">
                  <c:v>753258.54139196896</c:v>
                </c:pt>
                <c:pt idx="4">
                  <c:v>8345778.2830831455</c:v>
                </c:pt>
                <c:pt idx="5">
                  <c:v>6426540.2501769178</c:v>
                </c:pt>
                <c:pt idx="6">
                  <c:v>1002204.3039948824</c:v>
                </c:pt>
                <c:pt idx="7">
                  <c:v>12267694.045908777</c:v>
                </c:pt>
                <c:pt idx="8">
                  <c:v>14115084.872925512</c:v>
                </c:pt>
                <c:pt idx="9">
                  <c:v>18796333.579427727</c:v>
                </c:pt>
              </c:numCache>
            </c:numRef>
          </c:val>
          <c:extLst>
            <c:ext xmlns:c16="http://schemas.microsoft.com/office/drawing/2014/chart" uri="{C3380CC4-5D6E-409C-BE32-E72D297353CC}">
              <c16:uniqueId val="{00000000-7160-4923-9CF8-32CC9C9E820B}"/>
            </c:ext>
          </c:extLst>
        </c:ser>
        <c:dLbls>
          <c:showLegendKey val="0"/>
          <c:showVal val="0"/>
          <c:showCatName val="0"/>
          <c:showSerName val="0"/>
          <c:showPercent val="0"/>
          <c:showBubbleSize val="0"/>
        </c:dLbls>
        <c:gapWidth val="38"/>
        <c:overlap val="-27"/>
        <c:axId val="-1035385264"/>
        <c:axId val="-1035382944"/>
      </c:barChart>
      <c:catAx>
        <c:axId val="-1035385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crossAx val="-1035382944"/>
        <c:crosses val="autoZero"/>
        <c:auto val="1"/>
        <c:lblAlgn val="ctr"/>
        <c:lblOffset val="100"/>
        <c:noMultiLvlLbl val="0"/>
      </c:catAx>
      <c:valAx>
        <c:axId val="-1035382944"/>
        <c:scaling>
          <c:orientation val="minMax"/>
        </c:scaling>
        <c:delete val="1"/>
        <c:axPos val="l"/>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crossAx val="-1035385264"/>
        <c:crosses val="autoZero"/>
        <c:crossBetween val="between"/>
        <c:dispUnits>
          <c:builtInUnit val="millions"/>
          <c:dispUnitsLbl>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1"/>
          <c:tx>
            <c:strRef>
              <c:f>'[Tribal Datasets and Weights with Media Leland Update.xlsx]Consolidated R8'!$C$1</c:f>
              <c:strCache>
                <c:ptCount val="1"/>
                <c:pt idx="0">
                  <c:v>%</c:v>
                </c:pt>
              </c:strCache>
            </c:strRef>
          </c:tx>
          <c:spPr>
            <a:solidFill>
              <a:schemeClr val="accent2"/>
            </a:solidFill>
            <a:ln>
              <a:noFill/>
            </a:ln>
            <a:effectLst/>
          </c:spPr>
          <c:invertIfNegative val="0"/>
          <c:cat>
            <c:strRef>
              <c:f>'[Tribal Datasets and Weights with Media Leland Update.xlsx]Consolidated R8'!$A$2:$A$30</c:f>
              <c:strCache>
                <c:ptCount val="29"/>
                <c:pt idx="0">
                  <c:v>Three Affiliated Tribes</c:v>
                </c:pt>
                <c:pt idx="1">
                  <c:v>Ute Indian Tribe </c:v>
                </c:pt>
                <c:pt idx="2">
                  <c:v>Confederated Salish and Kootenai Tribes </c:v>
                </c:pt>
                <c:pt idx="3">
                  <c:v>Cheyenne River Sioux Tribe </c:v>
                </c:pt>
                <c:pt idx="4">
                  <c:v>Eastern Shoshone Tribe </c:v>
                </c:pt>
                <c:pt idx="5">
                  <c:v>Sisseton-Wahpeton Oyate </c:v>
                </c:pt>
                <c:pt idx="6">
                  <c:v>Blackfeet Tribe </c:v>
                </c:pt>
                <c:pt idx="7">
                  <c:v>Arapaho Tribe </c:v>
                </c:pt>
                <c:pt idx="8">
                  <c:v>Southern Ute Indian Tribe </c:v>
                </c:pt>
                <c:pt idx="9">
                  <c:v>Oglala Sioux Tribe</c:v>
                </c:pt>
                <c:pt idx="10">
                  <c:v>Crow Tribe of Montana</c:v>
                </c:pt>
                <c:pt idx="11">
                  <c:v>Assiniboine and Sioux Tribes o</c:v>
                </c:pt>
                <c:pt idx="12">
                  <c:v>Crow Creek Sioux Tribe </c:v>
                </c:pt>
                <c:pt idx="13">
                  <c:v>Lower Brule Sioux Tribe </c:v>
                </c:pt>
                <c:pt idx="14">
                  <c:v>Rosebud Sioux Tribe </c:v>
                </c:pt>
                <c:pt idx="15">
                  <c:v>Yakama Nation</c:v>
                </c:pt>
                <c:pt idx="16">
                  <c:v>Standing Rock Sioux Tribe</c:v>
                </c:pt>
                <c:pt idx="17">
                  <c:v>Turtle Mountain Band of Chippewa Indians </c:v>
                </c:pt>
                <c:pt idx="18">
                  <c:v>Northern Cheyenne Tribe </c:v>
                </c:pt>
                <c:pt idx="19">
                  <c:v>Yankton Sioux Tribe </c:v>
                </c:pt>
                <c:pt idx="20">
                  <c:v>Fort Belknap Indian Community </c:v>
                </c:pt>
                <c:pt idx="21">
                  <c:v>Chippewa Cree Indians </c:v>
                </c:pt>
                <c:pt idx="22">
                  <c:v>South Naknek Village</c:v>
                </c:pt>
                <c:pt idx="23">
                  <c:v>Spirit Lake Tribe</c:v>
                </c:pt>
                <c:pt idx="24">
                  <c:v>Ute Mountain Ute Tribe</c:v>
                </c:pt>
                <c:pt idx="25">
                  <c:v>Paiute Indian Tribe</c:v>
                </c:pt>
                <c:pt idx="26">
                  <c:v>Flandreau Santee Sioux Tribe </c:v>
                </c:pt>
                <c:pt idx="27">
                  <c:v>Skull Valley Band of Goshute Indians</c:v>
                </c:pt>
                <c:pt idx="28">
                  <c:v>Northwestern Band of the Shoshone Nation</c:v>
                </c:pt>
              </c:strCache>
            </c:strRef>
          </c:cat>
          <c:val>
            <c:numRef>
              <c:f>'[Tribal Datasets and Weights with Media Leland Update.xlsx]Consolidated R8'!$C$2:$C$30</c:f>
              <c:numCache>
                <c:formatCode>0%</c:formatCode>
                <c:ptCount val="29"/>
                <c:pt idx="0">
                  <c:v>0.15438294675406283</c:v>
                </c:pt>
                <c:pt idx="1">
                  <c:v>0.11962128318942135</c:v>
                </c:pt>
                <c:pt idx="2">
                  <c:v>0.1052500651874852</c:v>
                </c:pt>
                <c:pt idx="3">
                  <c:v>8.8920725024701303E-2</c:v>
                </c:pt>
                <c:pt idx="4">
                  <c:v>6.0368106985401015E-2</c:v>
                </c:pt>
                <c:pt idx="5">
                  <c:v>5.2625532114702007E-2</c:v>
                </c:pt>
                <c:pt idx="6">
                  <c:v>4.5362497365026941E-2</c:v>
                </c:pt>
                <c:pt idx="7">
                  <c:v>4.2440299752537318E-2</c:v>
                </c:pt>
                <c:pt idx="8">
                  <c:v>4.1441257833737442E-2</c:v>
                </c:pt>
                <c:pt idx="9">
                  <c:v>3.94881308824837E-2</c:v>
                </c:pt>
                <c:pt idx="10">
                  <c:v>2.8883300914423069E-2</c:v>
                </c:pt>
                <c:pt idx="11">
                  <c:v>2.7624508096735233E-2</c:v>
                </c:pt>
                <c:pt idx="12">
                  <c:v>2.6925178753575325E-2</c:v>
                </c:pt>
                <c:pt idx="13">
                  <c:v>2.6835264980883337E-2</c:v>
                </c:pt>
                <c:pt idx="14">
                  <c:v>2.5106922461359555E-2</c:v>
                </c:pt>
                <c:pt idx="15">
                  <c:v>2.1580304487996013E-2</c:v>
                </c:pt>
                <c:pt idx="16">
                  <c:v>1.4517078122080926E-2</c:v>
                </c:pt>
                <c:pt idx="17">
                  <c:v>1.2743778716211152E-2</c:v>
                </c:pt>
                <c:pt idx="18">
                  <c:v>1.0895551166431393E-2</c:v>
                </c:pt>
                <c:pt idx="19">
                  <c:v>1.0520910446881441E-2</c:v>
                </c:pt>
                <c:pt idx="20">
                  <c:v>9.3620218210735909E-3</c:v>
                </c:pt>
                <c:pt idx="21">
                  <c:v>7.9583679251597726E-3</c:v>
                </c:pt>
                <c:pt idx="22">
                  <c:v>6.7395367842239306E-3</c:v>
                </c:pt>
                <c:pt idx="23">
                  <c:v>6.2749822919819899E-3</c:v>
                </c:pt>
                <c:pt idx="24">
                  <c:v>5.4907343857240904E-3</c:v>
                </c:pt>
                <c:pt idx="25">
                  <c:v>2.7883259953704396E-3</c:v>
                </c:pt>
                <c:pt idx="26">
                  <c:v>2.2938002455645035E-3</c:v>
                </c:pt>
                <c:pt idx="27">
                  <c:v>2.0290541370825378E-3</c:v>
                </c:pt>
                <c:pt idx="28">
                  <c:v>1.5295331776826022E-3</c:v>
                </c:pt>
              </c:numCache>
            </c:numRef>
          </c:val>
          <c:extLst>
            <c:ext xmlns:c16="http://schemas.microsoft.com/office/drawing/2014/chart" uri="{C3380CC4-5D6E-409C-BE32-E72D297353CC}">
              <c16:uniqueId val="{00000000-78A3-477A-B812-FFECE34259F8}"/>
            </c:ext>
          </c:extLst>
        </c:ser>
        <c:dLbls>
          <c:showLegendKey val="0"/>
          <c:showVal val="0"/>
          <c:showCatName val="0"/>
          <c:showSerName val="0"/>
          <c:showPercent val="0"/>
          <c:showBubbleSize val="0"/>
        </c:dLbls>
        <c:gapWidth val="219"/>
        <c:axId val="653551968"/>
        <c:axId val="653549672"/>
        <c:extLst>
          <c:ext xmlns:c15="http://schemas.microsoft.com/office/drawing/2012/chart" uri="{02D57815-91ED-43cb-92C2-25804820EDAC}">
            <c15:filteredBarSeries>
              <c15:ser>
                <c:idx val="0"/>
                <c:order val="0"/>
                <c:tx>
                  <c:strRef>
                    <c:extLst>
                      <c:ext uri="{02D57815-91ED-43cb-92C2-25804820EDAC}">
                        <c15:formulaRef>
                          <c15:sqref>'[Tribal Datasets and Weights with Media Leland Update.xlsx]Consolidated R8'!$B$1</c15:sqref>
                        </c15:formulaRef>
                      </c:ext>
                    </c:extLst>
                    <c:strCache>
                      <c:ptCount val="1"/>
                      <c:pt idx="0">
                        <c:v>Total Budget Allocation</c:v>
                      </c:pt>
                    </c:strCache>
                  </c:strRef>
                </c:tx>
                <c:spPr>
                  <a:solidFill>
                    <a:schemeClr val="accent1"/>
                  </a:solidFill>
                  <a:ln>
                    <a:noFill/>
                  </a:ln>
                  <a:effectLst/>
                </c:spPr>
                <c:invertIfNegative val="0"/>
                <c:cat>
                  <c:strRef>
                    <c:extLst>
                      <c:ext uri="{02D57815-91ED-43cb-92C2-25804820EDAC}">
                        <c15:formulaRef>
                          <c15:sqref>'[Tribal Datasets and Weights with Media Leland Update.xlsx]Consolidated R8'!$A$2:$A$30</c15:sqref>
                        </c15:formulaRef>
                      </c:ext>
                    </c:extLst>
                    <c:strCache>
                      <c:ptCount val="29"/>
                      <c:pt idx="0">
                        <c:v>Three Affiliated Tribes</c:v>
                      </c:pt>
                      <c:pt idx="1">
                        <c:v>Ute Indian Tribe </c:v>
                      </c:pt>
                      <c:pt idx="2">
                        <c:v>Confederated Salish and Kootenai Tribes </c:v>
                      </c:pt>
                      <c:pt idx="3">
                        <c:v>Cheyenne River Sioux Tribe </c:v>
                      </c:pt>
                      <c:pt idx="4">
                        <c:v>Eastern Shoshone Tribe </c:v>
                      </c:pt>
                      <c:pt idx="5">
                        <c:v>Sisseton-Wahpeton Oyate </c:v>
                      </c:pt>
                      <c:pt idx="6">
                        <c:v>Blackfeet Tribe </c:v>
                      </c:pt>
                      <c:pt idx="7">
                        <c:v>Arapaho Tribe </c:v>
                      </c:pt>
                      <c:pt idx="8">
                        <c:v>Southern Ute Indian Tribe </c:v>
                      </c:pt>
                      <c:pt idx="9">
                        <c:v>Oglala Sioux Tribe</c:v>
                      </c:pt>
                      <c:pt idx="10">
                        <c:v>Crow Tribe of Montana</c:v>
                      </c:pt>
                      <c:pt idx="11">
                        <c:v>Assiniboine and Sioux Tribes o</c:v>
                      </c:pt>
                      <c:pt idx="12">
                        <c:v>Crow Creek Sioux Tribe </c:v>
                      </c:pt>
                      <c:pt idx="13">
                        <c:v>Lower Brule Sioux Tribe </c:v>
                      </c:pt>
                      <c:pt idx="14">
                        <c:v>Rosebud Sioux Tribe </c:v>
                      </c:pt>
                      <c:pt idx="15">
                        <c:v>Yakama Nation</c:v>
                      </c:pt>
                      <c:pt idx="16">
                        <c:v>Standing Rock Sioux Tribe</c:v>
                      </c:pt>
                      <c:pt idx="17">
                        <c:v>Turtle Mountain Band of Chippewa Indians </c:v>
                      </c:pt>
                      <c:pt idx="18">
                        <c:v>Northern Cheyenne Tribe </c:v>
                      </c:pt>
                      <c:pt idx="19">
                        <c:v>Yankton Sioux Tribe </c:v>
                      </c:pt>
                      <c:pt idx="20">
                        <c:v>Fort Belknap Indian Community </c:v>
                      </c:pt>
                      <c:pt idx="21">
                        <c:v>Chippewa Cree Indians </c:v>
                      </c:pt>
                      <c:pt idx="22">
                        <c:v>South Naknek Village</c:v>
                      </c:pt>
                      <c:pt idx="23">
                        <c:v>Spirit Lake Tribe</c:v>
                      </c:pt>
                      <c:pt idx="24">
                        <c:v>Ute Mountain Ute Tribe</c:v>
                      </c:pt>
                      <c:pt idx="25">
                        <c:v>Paiute Indian Tribe</c:v>
                      </c:pt>
                      <c:pt idx="26">
                        <c:v>Flandreau Santee Sioux Tribe </c:v>
                      </c:pt>
                      <c:pt idx="27">
                        <c:v>Skull Valley Band of Goshute Indians</c:v>
                      </c:pt>
                      <c:pt idx="28">
                        <c:v>Northwestern Band of the Shoshone Nation</c:v>
                      </c:pt>
                    </c:strCache>
                  </c:strRef>
                </c:cat>
                <c:val>
                  <c:numRef>
                    <c:extLst>
                      <c:ext uri="{02D57815-91ED-43cb-92C2-25804820EDAC}">
                        <c15:formulaRef>
                          <c15:sqref>'[Tribal Datasets and Weights with Media Leland Update.xlsx]Consolidated R8'!$B$2:$B$30</c15:sqref>
                        </c15:formulaRef>
                      </c:ext>
                    </c:extLst>
                    <c:numCache>
                      <c:formatCode>_("$"* #,##0.00_);_("$"* \(#,##0.00\);_("$"* "-"??_);_(@_)</c:formatCode>
                      <c:ptCount val="29"/>
                      <c:pt idx="0">
                        <c:v>1017013.7793516843</c:v>
                      </c:pt>
                      <c:pt idx="1">
                        <c:v>788017.69149525533</c:v>
                      </c:pt>
                      <c:pt idx="2">
                        <c:v>693345.79254958103</c:v>
                      </c:pt>
                      <c:pt idx="3">
                        <c:v>585774.55944099254</c:v>
                      </c:pt>
                      <c:pt idx="4">
                        <c:v>397681.20720829413</c:v>
                      </c:pt>
                      <c:pt idx="5">
                        <c:v>346676.18692126073</c:v>
                      </c:pt>
                      <c:pt idx="6">
                        <c:v>298830.18724555324</c:v>
                      </c:pt>
                      <c:pt idx="7">
                        <c:v>279579.90539528581</c:v>
                      </c:pt>
                      <c:pt idx="8">
                        <c:v>272998.61245502339</c:v>
                      </c:pt>
                      <c:pt idx="9">
                        <c:v>260132.18475681051</c:v>
                      </c:pt>
                      <c:pt idx="10">
                        <c:v>190271.76019592542</c:v>
                      </c:pt>
                      <c:pt idx="11">
                        <c:v>181979.33109119485</c:v>
                      </c:pt>
                      <c:pt idx="12">
                        <c:v>177372.4260330112</c:v>
                      </c:pt>
                      <c:pt idx="13">
                        <c:v>176780.10966838759</c:v>
                      </c:pt>
                      <c:pt idx="14">
                        <c:v>165394.47288173364</c:v>
                      </c:pt>
                      <c:pt idx="15">
                        <c:v>142162.50880260748</c:v>
                      </c:pt>
                      <c:pt idx="16">
                        <c:v>95632.767714952526</c:v>
                      </c:pt>
                      <c:pt idx="17">
                        <c:v>83950.972745986801</c:v>
                      </c:pt>
                      <c:pt idx="18">
                        <c:v>71775.580806501428</c:v>
                      </c:pt>
                      <c:pt idx="19">
                        <c:v>69307.59595390303</c:v>
                      </c:pt>
                      <c:pt idx="20">
                        <c:v>61673.296143198684</c:v>
                      </c:pt>
                      <c:pt idx="21">
                        <c:v>52426.579562130049</c:v>
                      </c:pt>
                      <c:pt idx="22">
                        <c:v>44397.402175009964</c:v>
                      </c:pt>
                      <c:pt idx="23">
                        <c:v>41337.100957787959</c:v>
                      </c:pt>
                      <c:pt idx="24">
                        <c:v>36170.78599968199</c:v>
                      </c:pt>
                      <c:pt idx="25">
                        <c:v>18368.388596272278</c:v>
                      </c:pt>
                      <c:pt idx="26">
                        <c:v>15110.648590842404</c:v>
                      </c:pt>
                      <c:pt idx="27">
                        <c:v>13366.605961672876</c:v>
                      </c:pt>
                      <c:pt idx="28">
                        <c:v>10075.959491541689</c:v>
                      </c:pt>
                    </c:numCache>
                  </c:numRef>
                </c:val>
                <c:extLst>
                  <c:ext xmlns:c16="http://schemas.microsoft.com/office/drawing/2014/chart" uri="{C3380CC4-5D6E-409C-BE32-E72D297353CC}">
                    <c16:uniqueId val="{00000002-78A3-477A-B812-FFECE34259F8}"/>
                  </c:ext>
                </c:extLst>
              </c15:ser>
            </c15:filteredBarSeries>
          </c:ext>
        </c:extLst>
      </c:barChart>
      <c:lineChart>
        <c:grouping val="standard"/>
        <c:varyColors val="0"/>
        <c:ser>
          <c:idx val="2"/>
          <c:order val="2"/>
          <c:tx>
            <c:strRef>
              <c:f>'[Tribal Datasets and Weights with Media Leland Update.xlsx]Consolidated R8'!$D$1</c:f>
              <c:strCache>
                <c:ptCount val="1"/>
                <c:pt idx="0">
                  <c:v>Cum Tot</c:v>
                </c:pt>
              </c:strCache>
            </c:strRef>
          </c:tx>
          <c:spPr>
            <a:ln w="25400" cap="rnd">
              <a:solidFill>
                <a:schemeClr val="accent4"/>
              </a:solidFill>
              <a:round/>
            </a:ln>
            <a:effectLst/>
          </c:spPr>
          <c:marker>
            <c:symbol val="none"/>
          </c:marker>
          <c:cat>
            <c:strRef>
              <c:f>'[Tribal Datasets and Weights with Media Leland Update.xlsx]Consolidated R8'!$A$2:$A$30</c:f>
              <c:strCache>
                <c:ptCount val="29"/>
                <c:pt idx="0">
                  <c:v>Three Affiliated Tribes</c:v>
                </c:pt>
                <c:pt idx="1">
                  <c:v>Ute Indian Tribe </c:v>
                </c:pt>
                <c:pt idx="2">
                  <c:v>Confederated Salish and Kootenai Tribes </c:v>
                </c:pt>
                <c:pt idx="3">
                  <c:v>Cheyenne River Sioux Tribe </c:v>
                </c:pt>
                <c:pt idx="4">
                  <c:v>Eastern Shoshone Tribe </c:v>
                </c:pt>
                <c:pt idx="5">
                  <c:v>Sisseton-Wahpeton Oyate </c:v>
                </c:pt>
                <c:pt idx="6">
                  <c:v>Blackfeet Tribe </c:v>
                </c:pt>
                <c:pt idx="7">
                  <c:v>Arapaho Tribe </c:v>
                </c:pt>
                <c:pt idx="8">
                  <c:v>Southern Ute Indian Tribe </c:v>
                </c:pt>
                <c:pt idx="9">
                  <c:v>Oglala Sioux Tribe</c:v>
                </c:pt>
                <c:pt idx="10">
                  <c:v>Crow Tribe of Montana</c:v>
                </c:pt>
                <c:pt idx="11">
                  <c:v>Assiniboine and Sioux Tribes o</c:v>
                </c:pt>
                <c:pt idx="12">
                  <c:v>Crow Creek Sioux Tribe </c:v>
                </c:pt>
                <c:pt idx="13">
                  <c:v>Lower Brule Sioux Tribe </c:v>
                </c:pt>
                <c:pt idx="14">
                  <c:v>Rosebud Sioux Tribe </c:v>
                </c:pt>
                <c:pt idx="15">
                  <c:v>Yakama Nation</c:v>
                </c:pt>
                <c:pt idx="16">
                  <c:v>Standing Rock Sioux Tribe</c:v>
                </c:pt>
                <c:pt idx="17">
                  <c:v>Turtle Mountain Band of Chippewa Indians </c:v>
                </c:pt>
                <c:pt idx="18">
                  <c:v>Northern Cheyenne Tribe </c:v>
                </c:pt>
                <c:pt idx="19">
                  <c:v>Yankton Sioux Tribe </c:v>
                </c:pt>
                <c:pt idx="20">
                  <c:v>Fort Belknap Indian Community </c:v>
                </c:pt>
                <c:pt idx="21">
                  <c:v>Chippewa Cree Indians </c:v>
                </c:pt>
                <c:pt idx="22">
                  <c:v>South Naknek Village</c:v>
                </c:pt>
                <c:pt idx="23">
                  <c:v>Spirit Lake Tribe</c:v>
                </c:pt>
                <c:pt idx="24">
                  <c:v>Ute Mountain Ute Tribe</c:v>
                </c:pt>
                <c:pt idx="25">
                  <c:v>Paiute Indian Tribe</c:v>
                </c:pt>
                <c:pt idx="26">
                  <c:v>Flandreau Santee Sioux Tribe </c:v>
                </c:pt>
                <c:pt idx="27">
                  <c:v>Skull Valley Band of Goshute Indians</c:v>
                </c:pt>
                <c:pt idx="28">
                  <c:v>Northwestern Band of the Shoshone Nation</c:v>
                </c:pt>
              </c:strCache>
            </c:strRef>
          </c:cat>
          <c:val>
            <c:numRef>
              <c:f>'[Tribal Datasets and Weights with Media Leland Update.xlsx]Consolidated R8'!$D$2:$D$30</c:f>
              <c:numCache>
                <c:formatCode>0%</c:formatCode>
                <c:ptCount val="29"/>
                <c:pt idx="0">
                  <c:v>0.15438294675406283</c:v>
                </c:pt>
                <c:pt idx="1">
                  <c:v>0.27400422994348417</c:v>
                </c:pt>
                <c:pt idx="2">
                  <c:v>0.37925429513096937</c:v>
                </c:pt>
                <c:pt idx="3">
                  <c:v>0.4681750201556707</c:v>
                </c:pt>
                <c:pt idx="4">
                  <c:v>0.52854312714107166</c:v>
                </c:pt>
                <c:pt idx="5">
                  <c:v>0.58116865925577366</c:v>
                </c:pt>
                <c:pt idx="6">
                  <c:v>0.62653115662080061</c:v>
                </c:pt>
                <c:pt idx="7">
                  <c:v>0.66897145637333788</c:v>
                </c:pt>
                <c:pt idx="8">
                  <c:v>0.7104127142070753</c:v>
                </c:pt>
                <c:pt idx="9">
                  <c:v>0.74990084508955901</c:v>
                </c:pt>
                <c:pt idx="10">
                  <c:v>0.77878414600398205</c:v>
                </c:pt>
                <c:pt idx="11">
                  <c:v>0.80640865410071727</c:v>
                </c:pt>
                <c:pt idx="12">
                  <c:v>0.83333383285429263</c:v>
                </c:pt>
                <c:pt idx="13">
                  <c:v>0.86016909783517592</c:v>
                </c:pt>
                <c:pt idx="14">
                  <c:v>0.88527602029653552</c:v>
                </c:pt>
                <c:pt idx="15">
                  <c:v>0.90685632478453149</c:v>
                </c:pt>
                <c:pt idx="16">
                  <c:v>0.9213734029066124</c:v>
                </c:pt>
                <c:pt idx="17">
                  <c:v>0.93411718162282353</c:v>
                </c:pt>
                <c:pt idx="18">
                  <c:v>0.94501273278925491</c:v>
                </c:pt>
                <c:pt idx="19">
                  <c:v>0.95553364323613632</c:v>
                </c:pt>
                <c:pt idx="20">
                  <c:v>0.96489566505720992</c:v>
                </c:pt>
                <c:pt idx="21">
                  <c:v>0.97285403298236972</c:v>
                </c:pt>
                <c:pt idx="22">
                  <c:v>0.97959356976659362</c:v>
                </c:pt>
                <c:pt idx="23">
                  <c:v>0.9858685520585756</c:v>
                </c:pt>
                <c:pt idx="24">
                  <c:v>0.99135928644429971</c:v>
                </c:pt>
                <c:pt idx="25">
                  <c:v>0.9941476124396702</c:v>
                </c:pt>
                <c:pt idx="26">
                  <c:v>0.99644141268523467</c:v>
                </c:pt>
                <c:pt idx="27">
                  <c:v>0.99847046682231722</c:v>
                </c:pt>
                <c:pt idx="28">
                  <c:v>0.99999999999999978</c:v>
                </c:pt>
              </c:numCache>
            </c:numRef>
          </c:val>
          <c:smooth val="0"/>
          <c:extLst>
            <c:ext xmlns:c16="http://schemas.microsoft.com/office/drawing/2014/chart" uri="{C3380CC4-5D6E-409C-BE32-E72D297353CC}">
              <c16:uniqueId val="{00000001-78A3-477A-B812-FFECE34259F8}"/>
            </c:ext>
          </c:extLst>
        </c:ser>
        <c:dLbls>
          <c:showLegendKey val="0"/>
          <c:showVal val="0"/>
          <c:showCatName val="0"/>
          <c:showSerName val="0"/>
          <c:showPercent val="0"/>
          <c:showBubbleSize val="0"/>
        </c:dLbls>
        <c:marker val="1"/>
        <c:smooth val="0"/>
        <c:axId val="663176416"/>
        <c:axId val="663181336"/>
      </c:lineChart>
      <c:catAx>
        <c:axId val="653551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53549672"/>
        <c:crosses val="autoZero"/>
        <c:auto val="1"/>
        <c:lblAlgn val="ctr"/>
        <c:lblOffset val="100"/>
        <c:noMultiLvlLbl val="0"/>
      </c:catAx>
      <c:valAx>
        <c:axId val="6535496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53551968"/>
        <c:crosses val="autoZero"/>
        <c:crossBetween val="between"/>
      </c:valAx>
      <c:valAx>
        <c:axId val="663181336"/>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3176416"/>
        <c:crosses val="max"/>
        <c:crossBetween val="between"/>
      </c:valAx>
      <c:catAx>
        <c:axId val="663176416"/>
        <c:scaling>
          <c:orientation val="minMax"/>
        </c:scaling>
        <c:delete val="1"/>
        <c:axPos val="b"/>
        <c:numFmt formatCode="General" sourceLinked="1"/>
        <c:majorTickMark val="out"/>
        <c:minorTickMark val="none"/>
        <c:tickLblPos val="nextTo"/>
        <c:crossAx val="663181336"/>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431291-9FA7-FB45-BD17-62331A584676}" type="datetimeFigureOut">
              <a:rPr lang="en-US" smtClean="0"/>
              <a:pPr/>
              <a:t>6/14/2019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A2FF042-1400-E440-8227-CEB3D40DE724}" type="slidenum">
              <a:rPr lang="en-US" smtClean="0"/>
              <a:pPr/>
              <a:t>‹#›</a:t>
            </a:fld>
            <a:endParaRPr lang="en-US"/>
          </a:p>
        </p:txBody>
      </p:sp>
    </p:spTree>
    <p:extLst>
      <p:ext uri="{BB962C8B-B14F-4D97-AF65-F5344CB8AC3E}">
        <p14:creationId xmlns:p14="http://schemas.microsoft.com/office/powerpoint/2010/main" val="158795833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7AC46-E4E5-41F2-80E5-B058AAC82264}"/>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4BCFF3F8-6FAC-4FCC-8279-E7D6C93DA7B3}"/>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7FF4C7A1-8A15-4A50-91BB-3CDCCB2FCFC8}"/>
              </a:ext>
            </a:extLst>
          </p:cNvPr>
          <p:cNvSpPr>
            <a:spLocks noGrp="1"/>
          </p:cNvSpPr>
          <p:nvPr>
            <p:ph type="dt" sz="half" idx="10"/>
          </p:nvPr>
        </p:nvSpPr>
        <p:spPr/>
        <p:txBody>
          <a:bodyPr/>
          <a:lstStyle/>
          <a:p>
            <a:fld id="{48A87A34-81AB-432B-8DAE-1953F412C126}" type="datetimeFigureOut">
              <a:rPr lang="en-US" smtClean="0"/>
              <a:t>6/14/2019</a:t>
            </a:fld>
            <a:endParaRPr lang="en-US" dirty="0"/>
          </a:p>
        </p:txBody>
      </p:sp>
      <p:sp>
        <p:nvSpPr>
          <p:cNvPr id="5" name="Footer Placeholder 4">
            <a:extLst>
              <a:ext uri="{FF2B5EF4-FFF2-40B4-BE49-F238E27FC236}">
                <a16:creationId xmlns:a16="http://schemas.microsoft.com/office/drawing/2014/main" id="{F7C7366F-CEBB-4815-81A5-1DAF651F776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2A7D2EC-5167-4DDE-9D18-111D66AB45D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67214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75DC1-213D-42D4-889C-66A5EE18A5F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4B3097-1B91-4949-9EE5-1AC8FAA90D8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9A4853-AE6B-4C65-BE65-A4C2558E3A9C}"/>
              </a:ext>
            </a:extLst>
          </p:cNvPr>
          <p:cNvSpPr>
            <a:spLocks noGrp="1"/>
          </p:cNvSpPr>
          <p:nvPr>
            <p:ph type="dt" sz="half" idx="10"/>
          </p:nvPr>
        </p:nvSpPr>
        <p:spPr/>
        <p:txBody>
          <a:bodyPr/>
          <a:lstStyle/>
          <a:p>
            <a:fld id="{48A87A34-81AB-432B-8DAE-1953F412C126}" type="datetimeFigureOut">
              <a:rPr lang="en-US" smtClean="0"/>
              <a:t>6/14/2019</a:t>
            </a:fld>
            <a:endParaRPr lang="en-US" dirty="0"/>
          </a:p>
        </p:txBody>
      </p:sp>
      <p:sp>
        <p:nvSpPr>
          <p:cNvPr id="5" name="Footer Placeholder 4">
            <a:extLst>
              <a:ext uri="{FF2B5EF4-FFF2-40B4-BE49-F238E27FC236}">
                <a16:creationId xmlns:a16="http://schemas.microsoft.com/office/drawing/2014/main" id="{11A2F920-07EB-46C1-8996-E84ABEE278E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8E05B84-2F56-44E4-A4AE-7AB228F8E54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05231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E073AE-3F4C-4767-BAE2-4440D6D43B45}"/>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90C2776-916B-4DD2-94AF-12F5EA80A710}"/>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F1EF71-CF62-4C48-BDAF-BF586B511D74}"/>
              </a:ext>
            </a:extLst>
          </p:cNvPr>
          <p:cNvSpPr>
            <a:spLocks noGrp="1"/>
          </p:cNvSpPr>
          <p:nvPr>
            <p:ph type="dt" sz="half" idx="10"/>
          </p:nvPr>
        </p:nvSpPr>
        <p:spPr/>
        <p:txBody>
          <a:bodyPr/>
          <a:lstStyle/>
          <a:p>
            <a:fld id="{48A87A34-81AB-432B-8DAE-1953F412C126}" type="datetimeFigureOut">
              <a:rPr lang="en-US" smtClean="0"/>
              <a:t>6/14/2019</a:t>
            </a:fld>
            <a:endParaRPr lang="en-US" dirty="0"/>
          </a:p>
        </p:txBody>
      </p:sp>
      <p:sp>
        <p:nvSpPr>
          <p:cNvPr id="5" name="Footer Placeholder 4">
            <a:extLst>
              <a:ext uri="{FF2B5EF4-FFF2-40B4-BE49-F238E27FC236}">
                <a16:creationId xmlns:a16="http://schemas.microsoft.com/office/drawing/2014/main" id="{500249F4-4CD0-425D-B741-72E02415F08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15BD1F2-39A8-46AF-A100-C6C73F8893C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26196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1A09C-241A-4981-A0CA-D364A20A3F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B9CA88-4451-4F93-B604-4729A088292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831488-FCD1-42D2-9E1B-F3BB7D856DAB}"/>
              </a:ext>
            </a:extLst>
          </p:cNvPr>
          <p:cNvSpPr>
            <a:spLocks noGrp="1"/>
          </p:cNvSpPr>
          <p:nvPr>
            <p:ph type="dt" sz="half" idx="10"/>
          </p:nvPr>
        </p:nvSpPr>
        <p:spPr/>
        <p:txBody>
          <a:bodyPr/>
          <a:lstStyle/>
          <a:p>
            <a:fld id="{48A87A34-81AB-432B-8DAE-1953F412C126}" type="datetimeFigureOut">
              <a:rPr lang="en-US" smtClean="0"/>
              <a:t>6/14/2019</a:t>
            </a:fld>
            <a:endParaRPr lang="en-US" dirty="0"/>
          </a:p>
        </p:txBody>
      </p:sp>
      <p:sp>
        <p:nvSpPr>
          <p:cNvPr id="5" name="Footer Placeholder 4">
            <a:extLst>
              <a:ext uri="{FF2B5EF4-FFF2-40B4-BE49-F238E27FC236}">
                <a16:creationId xmlns:a16="http://schemas.microsoft.com/office/drawing/2014/main" id="{3B748E6F-E5A0-4090-B3C2-F5344826203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2867014-BBB0-436F-AF12-910621BB272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6591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EBB88-B3B5-47A6-BBC4-07D59690E115}"/>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F905E9DD-37A1-4A4C-A628-CEBF96DD247B}"/>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C5D47EC-9C0C-4760-BC00-AF16F6482EBD}"/>
              </a:ext>
            </a:extLst>
          </p:cNvPr>
          <p:cNvSpPr>
            <a:spLocks noGrp="1"/>
          </p:cNvSpPr>
          <p:nvPr>
            <p:ph type="dt" sz="half" idx="10"/>
          </p:nvPr>
        </p:nvSpPr>
        <p:spPr/>
        <p:txBody>
          <a:bodyPr/>
          <a:lstStyle/>
          <a:p>
            <a:fld id="{48A87A34-81AB-432B-8DAE-1953F412C126}" type="datetimeFigureOut">
              <a:rPr lang="en-US" smtClean="0"/>
              <a:t>6/14/2019</a:t>
            </a:fld>
            <a:endParaRPr lang="en-US" dirty="0"/>
          </a:p>
        </p:txBody>
      </p:sp>
      <p:sp>
        <p:nvSpPr>
          <p:cNvPr id="5" name="Footer Placeholder 4">
            <a:extLst>
              <a:ext uri="{FF2B5EF4-FFF2-40B4-BE49-F238E27FC236}">
                <a16:creationId xmlns:a16="http://schemas.microsoft.com/office/drawing/2014/main" id="{CE5A6283-A376-497A-9462-11A0FD35A46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068EC63-D982-4B51-9C9C-1C6AFE24B04F}"/>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72461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3F51C-DABC-4F10-B313-8E7F61A88E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23CFEE-19F1-4B25-8A19-DA224EF9F8C9}"/>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DE81EE5-385E-4652-8347-0C039CEE5EAD}"/>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BADBA8B-4989-48E4-8C57-A24B26C542D5}"/>
              </a:ext>
            </a:extLst>
          </p:cNvPr>
          <p:cNvSpPr>
            <a:spLocks noGrp="1"/>
          </p:cNvSpPr>
          <p:nvPr>
            <p:ph type="dt" sz="half" idx="10"/>
          </p:nvPr>
        </p:nvSpPr>
        <p:spPr/>
        <p:txBody>
          <a:bodyPr/>
          <a:lstStyle/>
          <a:p>
            <a:fld id="{48A87A34-81AB-432B-8DAE-1953F412C126}" type="datetimeFigureOut">
              <a:rPr lang="en-US" smtClean="0"/>
              <a:t>6/14/2019</a:t>
            </a:fld>
            <a:endParaRPr lang="en-US" dirty="0"/>
          </a:p>
        </p:txBody>
      </p:sp>
      <p:sp>
        <p:nvSpPr>
          <p:cNvPr id="6" name="Footer Placeholder 5">
            <a:extLst>
              <a:ext uri="{FF2B5EF4-FFF2-40B4-BE49-F238E27FC236}">
                <a16:creationId xmlns:a16="http://schemas.microsoft.com/office/drawing/2014/main" id="{D224E93F-37DA-4C67-8932-EC4FBC8644A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8B36BFD-CF89-40BF-8487-D254FBCDA882}"/>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69497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331E6-DB6C-4908-84E5-4D1CD3FAD673}"/>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5245B5C-02BF-4BE5-B60D-83C3E0113CB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15309C6E-8370-401F-975C-8F320FA09BB4}"/>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73D651B-79C5-4CD4-8345-ACEC52781AA5}"/>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324F0044-C5F4-47FB-B4FF-37BAB62FE580}"/>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0FBD7B9-B451-475B-96F2-617309056114}"/>
              </a:ext>
            </a:extLst>
          </p:cNvPr>
          <p:cNvSpPr>
            <a:spLocks noGrp="1"/>
          </p:cNvSpPr>
          <p:nvPr>
            <p:ph type="dt" sz="half" idx="10"/>
          </p:nvPr>
        </p:nvSpPr>
        <p:spPr/>
        <p:txBody>
          <a:bodyPr/>
          <a:lstStyle/>
          <a:p>
            <a:fld id="{48A87A34-81AB-432B-8DAE-1953F412C126}" type="datetimeFigureOut">
              <a:rPr lang="en-US" smtClean="0"/>
              <a:t>6/14/2019</a:t>
            </a:fld>
            <a:endParaRPr lang="en-US" dirty="0"/>
          </a:p>
        </p:txBody>
      </p:sp>
      <p:sp>
        <p:nvSpPr>
          <p:cNvPr id="8" name="Footer Placeholder 7">
            <a:extLst>
              <a:ext uri="{FF2B5EF4-FFF2-40B4-BE49-F238E27FC236}">
                <a16:creationId xmlns:a16="http://schemas.microsoft.com/office/drawing/2014/main" id="{7EEA9531-FC37-4B8A-BD7E-6A8E6CFC9CD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1CE8EB4-433A-4247-83C9-3EFDEAEAA42F}"/>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87624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8C39C-130E-4938-A984-6268C544C5C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CA24B7-0B34-4CA6-AC9F-9A5614DF5A6F}"/>
              </a:ext>
            </a:extLst>
          </p:cNvPr>
          <p:cNvSpPr>
            <a:spLocks noGrp="1"/>
          </p:cNvSpPr>
          <p:nvPr>
            <p:ph type="dt" sz="half" idx="10"/>
          </p:nvPr>
        </p:nvSpPr>
        <p:spPr/>
        <p:txBody>
          <a:bodyPr/>
          <a:lstStyle/>
          <a:p>
            <a:fld id="{48A87A34-81AB-432B-8DAE-1953F412C126}" type="datetimeFigureOut">
              <a:rPr lang="en-US" smtClean="0"/>
              <a:t>6/14/2019</a:t>
            </a:fld>
            <a:endParaRPr lang="en-US" dirty="0"/>
          </a:p>
        </p:txBody>
      </p:sp>
      <p:sp>
        <p:nvSpPr>
          <p:cNvPr id="4" name="Footer Placeholder 3">
            <a:extLst>
              <a:ext uri="{FF2B5EF4-FFF2-40B4-BE49-F238E27FC236}">
                <a16:creationId xmlns:a16="http://schemas.microsoft.com/office/drawing/2014/main" id="{E83B20BD-5F00-4CA8-A9C6-FDD51B4DE95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8D2EF54-80CC-42B9-9B3F-975D990EAAAA}"/>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57569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831FDA-BCC6-40EC-B35B-AFA2E4535586}"/>
              </a:ext>
            </a:extLst>
          </p:cNvPr>
          <p:cNvSpPr>
            <a:spLocks noGrp="1"/>
          </p:cNvSpPr>
          <p:nvPr>
            <p:ph type="dt" sz="half" idx="10"/>
          </p:nvPr>
        </p:nvSpPr>
        <p:spPr/>
        <p:txBody>
          <a:bodyPr/>
          <a:lstStyle/>
          <a:p>
            <a:fld id="{48A87A34-81AB-432B-8DAE-1953F412C126}" type="datetimeFigureOut">
              <a:rPr lang="en-US" smtClean="0"/>
              <a:t>6/14/2019</a:t>
            </a:fld>
            <a:endParaRPr lang="en-US" dirty="0"/>
          </a:p>
        </p:txBody>
      </p:sp>
      <p:sp>
        <p:nvSpPr>
          <p:cNvPr id="3" name="Footer Placeholder 2">
            <a:extLst>
              <a:ext uri="{FF2B5EF4-FFF2-40B4-BE49-F238E27FC236}">
                <a16:creationId xmlns:a16="http://schemas.microsoft.com/office/drawing/2014/main" id="{0A5DAF71-8D1B-426C-AEAF-36C73BFE85F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CE4BE77-B714-497B-8593-CAAB52B2BBD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98563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534AC-0DCF-46B1-AA98-E410D8F1DF6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D543D207-5842-4ED7-90D1-4A3102C7F745}"/>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A2FE4B9-0468-4C39-A0F6-7F4B54AF927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939AEB18-9305-49E3-B30A-E161FBA5D004}"/>
              </a:ext>
            </a:extLst>
          </p:cNvPr>
          <p:cNvSpPr>
            <a:spLocks noGrp="1"/>
          </p:cNvSpPr>
          <p:nvPr>
            <p:ph type="dt" sz="half" idx="10"/>
          </p:nvPr>
        </p:nvSpPr>
        <p:spPr/>
        <p:txBody>
          <a:bodyPr/>
          <a:lstStyle/>
          <a:p>
            <a:fld id="{48A87A34-81AB-432B-8DAE-1953F412C126}" type="datetimeFigureOut">
              <a:rPr lang="en-US" smtClean="0"/>
              <a:t>6/14/2019</a:t>
            </a:fld>
            <a:endParaRPr lang="en-US" dirty="0"/>
          </a:p>
        </p:txBody>
      </p:sp>
      <p:sp>
        <p:nvSpPr>
          <p:cNvPr id="6" name="Footer Placeholder 5">
            <a:extLst>
              <a:ext uri="{FF2B5EF4-FFF2-40B4-BE49-F238E27FC236}">
                <a16:creationId xmlns:a16="http://schemas.microsoft.com/office/drawing/2014/main" id="{E76B35B3-3B6E-43F8-8E3A-F049C5D0F1B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4D55A52-D5E3-47BF-84B0-63D1E9E861F2}"/>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6133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B33F8-7407-4293-8C55-3EF430655976}"/>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66DB303F-848A-408B-825D-7AF76110741B}"/>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4BEB576C-2362-443B-816E-5E6518BEF22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43C8794B-0781-4725-9EA4-357413CBD194}"/>
              </a:ext>
            </a:extLst>
          </p:cNvPr>
          <p:cNvSpPr>
            <a:spLocks noGrp="1"/>
          </p:cNvSpPr>
          <p:nvPr>
            <p:ph type="dt" sz="half" idx="10"/>
          </p:nvPr>
        </p:nvSpPr>
        <p:spPr/>
        <p:txBody>
          <a:bodyPr/>
          <a:lstStyle/>
          <a:p>
            <a:fld id="{48A87A34-81AB-432B-8DAE-1953F412C126}" type="datetimeFigureOut">
              <a:rPr lang="en-US" smtClean="0"/>
              <a:pPr/>
              <a:t>6/14/2019</a:t>
            </a:fld>
            <a:endParaRPr lang="en-US" dirty="0"/>
          </a:p>
        </p:txBody>
      </p:sp>
      <p:sp>
        <p:nvSpPr>
          <p:cNvPr id="6" name="Footer Placeholder 5">
            <a:extLst>
              <a:ext uri="{FF2B5EF4-FFF2-40B4-BE49-F238E27FC236}">
                <a16:creationId xmlns:a16="http://schemas.microsoft.com/office/drawing/2014/main" id="{C01B9374-4B6A-46D0-A0AE-A6D639A21D1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F8426D9-F1E4-4D6A-8E02-431D11439D6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76735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E297FD-FF34-4342-9CA4-103A3C7DB53A}"/>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7C888DF-F2DB-4F5B-BE2E-E5AF560010D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B2AA33-02BD-448E-99C9-D614AE67568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8A87A34-81AB-432B-8DAE-1953F412C126}" type="datetimeFigureOut">
              <a:rPr lang="en-US" smtClean="0"/>
              <a:pPr/>
              <a:t>6/14/2019</a:t>
            </a:fld>
            <a:endParaRPr lang="en-US" dirty="0"/>
          </a:p>
        </p:txBody>
      </p:sp>
      <p:sp>
        <p:nvSpPr>
          <p:cNvPr id="5" name="Footer Placeholder 4">
            <a:extLst>
              <a:ext uri="{FF2B5EF4-FFF2-40B4-BE49-F238E27FC236}">
                <a16:creationId xmlns:a16="http://schemas.microsoft.com/office/drawing/2014/main" id="{424F590E-2B8A-454F-8DEB-9FD6ED375B9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D154439-4FFB-4064-AE95-2E53F2E0598C}"/>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66444409"/>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govinfo.gov/content/pkg/FR-2016-12-12/pdf/2016-29600.pdf#page=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6FF5399-B720-4D13-B271-8653238C75CE}"/>
              </a:ext>
            </a:extLst>
          </p:cNvPr>
          <p:cNvSpPr/>
          <p:nvPr/>
        </p:nvSpPr>
        <p:spPr>
          <a:xfrm>
            <a:off x="0" y="275772"/>
            <a:ext cx="9144000" cy="3254827"/>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88C86E04-A295-4F64-B59C-C6CE86E549F9}"/>
              </a:ext>
            </a:extLst>
          </p:cNvPr>
          <p:cNvSpPr/>
          <p:nvPr/>
        </p:nvSpPr>
        <p:spPr>
          <a:xfrm>
            <a:off x="298051" y="547431"/>
            <a:ext cx="8547898" cy="271828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0" y="664503"/>
            <a:ext cx="9143999" cy="2615718"/>
          </a:xfrm>
        </p:spPr>
        <p:txBody>
          <a:bodyPr anchor="ctr">
            <a:normAutofit/>
          </a:bodyPr>
          <a:lstStyle/>
          <a:p>
            <a:r>
              <a:rPr lang="en-US" sz="3200" b="1" dirty="0">
                <a:solidFill>
                  <a:srgbClr val="000000"/>
                </a:solidFill>
                <a:latin typeface="Arial" panose="020B0604020202020204" pitchFamily="34" charset="0"/>
                <a:cs typeface="Arial" panose="020B0604020202020204" pitchFamily="34" charset="0"/>
              </a:rPr>
              <a:t>Strategic Human Resources Management</a:t>
            </a:r>
            <a:r>
              <a:rPr lang="en-US" sz="3200" dirty="0">
                <a:solidFill>
                  <a:srgbClr val="000000"/>
                </a:solidFill>
                <a:latin typeface="Arial" panose="020B0604020202020204" pitchFamily="34" charset="0"/>
                <a:cs typeface="Arial" panose="020B0604020202020204" pitchFamily="34" charset="0"/>
              </a:rPr>
              <a:t> Providing Accountability for Your Agency’s Mission in Indian Country </a:t>
            </a:r>
            <a:endParaRPr lang="en-US" sz="20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371600" y="4673599"/>
            <a:ext cx="6400800" cy="1341971"/>
          </a:xfrm>
        </p:spPr>
        <p:txBody>
          <a:bodyPr>
            <a:normAutofit/>
          </a:bodyPr>
          <a:lstStyle/>
          <a:p>
            <a:r>
              <a:rPr lang="en-US" sz="3600" dirty="0">
                <a:solidFill>
                  <a:srgbClr val="000000"/>
                </a:solidFill>
                <a:latin typeface="Arial" panose="020B0604020202020204" pitchFamily="34" charset="0"/>
                <a:cs typeface="Arial" panose="020B0604020202020204" pitchFamily="34" charset="0"/>
              </a:rPr>
              <a:t>SAIGE 2019</a:t>
            </a:r>
            <a:endParaRPr lang="en-US" sz="2600" dirty="0">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868D594-762A-4EEA-AF24-2DF50015E02B}"/>
              </a:ext>
            </a:extLst>
          </p:cNvPr>
          <p:cNvSpPr/>
          <p:nvPr/>
        </p:nvSpPr>
        <p:spPr>
          <a:xfrm>
            <a:off x="0" y="217714"/>
            <a:ext cx="9144000" cy="1364343"/>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2E89A4EC-4243-4B44-B080-8A15F7A5470E}"/>
              </a:ext>
            </a:extLst>
          </p:cNvPr>
          <p:cNvSpPr/>
          <p:nvPr/>
        </p:nvSpPr>
        <p:spPr>
          <a:xfrm>
            <a:off x="116620" y="310947"/>
            <a:ext cx="8925780" cy="1165886"/>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33829"/>
            <a:ext cx="8229600" cy="1143000"/>
          </a:xfrm>
        </p:spPr>
        <p:txBody>
          <a:bodyPr>
            <a:normAutofit/>
          </a:bodyPr>
          <a:lstStyle/>
          <a:p>
            <a:r>
              <a:rPr lang="en-US" sz="3600" b="1" cap="small" dirty="0">
                <a:solidFill>
                  <a:srgbClr val="000000"/>
                </a:solidFill>
                <a:latin typeface="Arial" panose="020B0604020202020204" pitchFamily="34" charset="0"/>
                <a:cs typeface="Arial" panose="020B0604020202020204" pitchFamily="34" charset="0"/>
              </a:rPr>
              <a:t>Where’s the work?</a:t>
            </a:r>
            <a:endParaRPr lang="en-US" sz="3600" cap="small" dirty="0">
              <a:latin typeface="Arial" panose="020B0604020202020204" pitchFamily="34" charset="0"/>
              <a:cs typeface="Arial" panose="020B0604020202020204" pitchFamily="34" charset="0"/>
            </a:endParaRPr>
          </a:p>
        </p:txBody>
      </p:sp>
      <p:sp>
        <p:nvSpPr>
          <p:cNvPr id="9" name="Content Placeholder 2">
            <a:extLst>
              <a:ext uri="{FF2B5EF4-FFF2-40B4-BE49-F238E27FC236}">
                <a16:creationId xmlns:a16="http://schemas.microsoft.com/office/drawing/2014/main" id="{AA7226B9-A68C-4C1D-AF96-AD0BBC955EE9}"/>
              </a:ext>
            </a:extLst>
          </p:cNvPr>
          <p:cNvSpPr>
            <a:spLocks noGrp="1"/>
          </p:cNvSpPr>
          <p:nvPr>
            <p:ph idx="1"/>
          </p:nvPr>
        </p:nvSpPr>
        <p:spPr>
          <a:xfrm>
            <a:off x="457200" y="6457464"/>
            <a:ext cx="8229600" cy="400536"/>
          </a:xfrm>
        </p:spPr>
        <p:txBody>
          <a:bodyPr>
            <a:normAutofit/>
          </a:bodyPr>
          <a:lstStyle/>
          <a:p>
            <a:pPr marL="0" indent="0" algn="ctr">
              <a:lnSpc>
                <a:spcPct val="100000"/>
              </a:lnSpc>
              <a:spcBef>
                <a:spcPts val="0"/>
              </a:spcBef>
              <a:spcAft>
                <a:spcPts val="1200"/>
              </a:spcAft>
              <a:buNone/>
            </a:pPr>
            <a:r>
              <a:rPr lang="en-US" sz="1600" dirty="0">
                <a:solidFill>
                  <a:srgbClr val="000000"/>
                </a:solidFill>
                <a:latin typeface="Arial" panose="020B0604020202020204" pitchFamily="34" charset="0"/>
                <a:cs typeface="Arial" panose="020B0604020202020204" pitchFamily="34" charset="0"/>
              </a:rPr>
              <a:t>EPA Regions</a:t>
            </a:r>
          </a:p>
        </p:txBody>
      </p:sp>
      <p:graphicFrame>
        <p:nvGraphicFramePr>
          <p:cNvPr id="11" name="Chart 10">
            <a:extLst>
              <a:ext uri="{FF2B5EF4-FFF2-40B4-BE49-F238E27FC236}">
                <a16:creationId xmlns:a16="http://schemas.microsoft.com/office/drawing/2014/main" id="{00000000-0008-0000-0500-000002000000}"/>
              </a:ext>
            </a:extLst>
          </p:cNvPr>
          <p:cNvGraphicFramePr>
            <a:graphicFrameLocks/>
          </p:cNvGraphicFramePr>
          <p:nvPr>
            <p:extLst>
              <p:ext uri="{D42A27DB-BD31-4B8C-83A1-F6EECF244321}">
                <p14:modId xmlns:p14="http://schemas.microsoft.com/office/powerpoint/2010/main" val="1191516376"/>
              </p:ext>
            </p:extLst>
          </p:nvPr>
        </p:nvGraphicFramePr>
        <p:xfrm>
          <a:off x="638629" y="2129555"/>
          <a:ext cx="7707086" cy="4329298"/>
        </p:xfrm>
        <a:graphic>
          <a:graphicData uri="http://schemas.openxmlformats.org/drawingml/2006/chart">
            <c:chart xmlns:c="http://schemas.openxmlformats.org/drawingml/2006/chart" xmlns:r="http://schemas.openxmlformats.org/officeDocument/2006/relationships" r:id="rId2"/>
          </a:graphicData>
        </a:graphic>
      </p:graphicFrame>
      <p:sp>
        <p:nvSpPr>
          <p:cNvPr id="10" name="Content Placeholder 2">
            <a:extLst>
              <a:ext uri="{FF2B5EF4-FFF2-40B4-BE49-F238E27FC236}">
                <a16:creationId xmlns:a16="http://schemas.microsoft.com/office/drawing/2014/main" id="{DB07C253-4E66-42BD-853A-D12A793A7AAB}"/>
              </a:ext>
            </a:extLst>
          </p:cNvPr>
          <p:cNvSpPr txBox="1">
            <a:spLocks/>
          </p:cNvSpPr>
          <p:nvPr/>
        </p:nvSpPr>
        <p:spPr>
          <a:xfrm>
            <a:off x="14515" y="1631746"/>
            <a:ext cx="9129486" cy="560194"/>
          </a:xfrm>
          <a:prstGeom prst="rect">
            <a:avLst/>
          </a:prstGeom>
          <a:solidFill>
            <a:schemeClr val="bg1"/>
          </a:solidFill>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spcBef>
                <a:spcPts val="0"/>
              </a:spcBef>
              <a:buFont typeface="Arial" panose="020B0604020202020204" pitchFamily="34" charset="0"/>
              <a:buNone/>
            </a:pPr>
            <a:r>
              <a:rPr lang="en-US" sz="1800" b="1" dirty="0">
                <a:solidFill>
                  <a:srgbClr val="000000"/>
                </a:solidFill>
                <a:latin typeface="Arial" panose="020B0604020202020204" pitchFamily="34" charset="0"/>
                <a:cs typeface="Arial" panose="020B0604020202020204" pitchFamily="34" charset="0"/>
              </a:rPr>
              <a:t>Indian Country Distribution of Regulated Facilities, Land Area, </a:t>
            </a:r>
          </a:p>
          <a:p>
            <a:pPr marL="0" indent="0" algn="ctr">
              <a:lnSpc>
                <a:spcPct val="100000"/>
              </a:lnSpc>
              <a:spcBef>
                <a:spcPts val="0"/>
              </a:spcBef>
              <a:buFont typeface="Arial" panose="020B0604020202020204" pitchFamily="34" charset="0"/>
              <a:buNone/>
            </a:pPr>
            <a:r>
              <a:rPr lang="en-US" sz="1800" b="1" dirty="0">
                <a:solidFill>
                  <a:srgbClr val="000000"/>
                </a:solidFill>
                <a:latin typeface="Arial" panose="020B0604020202020204" pitchFamily="34" charset="0"/>
                <a:cs typeface="Arial" panose="020B0604020202020204" pitchFamily="34" charset="0"/>
              </a:rPr>
              <a:t>Water Area, Population (water program data only…)</a:t>
            </a:r>
          </a:p>
        </p:txBody>
      </p:sp>
    </p:spTree>
    <p:extLst>
      <p:ext uri="{BB962C8B-B14F-4D97-AF65-F5344CB8AC3E}">
        <p14:creationId xmlns:p14="http://schemas.microsoft.com/office/powerpoint/2010/main" val="20424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868D594-762A-4EEA-AF24-2DF50015E02B}"/>
              </a:ext>
            </a:extLst>
          </p:cNvPr>
          <p:cNvSpPr/>
          <p:nvPr/>
        </p:nvSpPr>
        <p:spPr>
          <a:xfrm>
            <a:off x="0" y="217714"/>
            <a:ext cx="9144000" cy="1364343"/>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2E89A4EC-4243-4B44-B080-8A15F7A5470E}"/>
              </a:ext>
            </a:extLst>
          </p:cNvPr>
          <p:cNvSpPr/>
          <p:nvPr/>
        </p:nvSpPr>
        <p:spPr>
          <a:xfrm>
            <a:off x="116620" y="310947"/>
            <a:ext cx="8925780" cy="1165886"/>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33829"/>
            <a:ext cx="8229600" cy="1143000"/>
          </a:xfrm>
        </p:spPr>
        <p:txBody>
          <a:bodyPr>
            <a:normAutofit/>
          </a:bodyPr>
          <a:lstStyle/>
          <a:p>
            <a:r>
              <a:rPr lang="en-US" sz="3600" b="1" cap="small" dirty="0">
                <a:solidFill>
                  <a:srgbClr val="000000"/>
                </a:solidFill>
                <a:latin typeface="Arial" panose="020B0604020202020204" pitchFamily="34" charset="0"/>
                <a:cs typeface="Arial" panose="020B0604020202020204" pitchFamily="34" charset="0"/>
              </a:rPr>
              <a:t>Where’s the work?</a:t>
            </a:r>
            <a:endParaRPr lang="en-US" sz="3600" cap="small" dirty="0">
              <a:latin typeface="Arial" panose="020B0604020202020204" pitchFamily="34" charset="0"/>
              <a:cs typeface="Arial" panose="020B0604020202020204" pitchFamily="34" charset="0"/>
            </a:endParaRPr>
          </a:p>
        </p:txBody>
      </p:sp>
      <p:sp>
        <p:nvSpPr>
          <p:cNvPr id="9" name="Content Placeholder 2">
            <a:extLst>
              <a:ext uri="{FF2B5EF4-FFF2-40B4-BE49-F238E27FC236}">
                <a16:creationId xmlns:a16="http://schemas.microsoft.com/office/drawing/2014/main" id="{AA7226B9-A68C-4C1D-AF96-AD0BBC955EE9}"/>
              </a:ext>
            </a:extLst>
          </p:cNvPr>
          <p:cNvSpPr>
            <a:spLocks noGrp="1"/>
          </p:cNvSpPr>
          <p:nvPr>
            <p:ph idx="1"/>
          </p:nvPr>
        </p:nvSpPr>
        <p:spPr>
          <a:xfrm>
            <a:off x="457200" y="6457464"/>
            <a:ext cx="8229600" cy="400536"/>
          </a:xfrm>
        </p:spPr>
        <p:txBody>
          <a:bodyPr>
            <a:normAutofit/>
          </a:bodyPr>
          <a:lstStyle/>
          <a:p>
            <a:pPr marL="0" indent="0" algn="ctr">
              <a:lnSpc>
                <a:spcPct val="100000"/>
              </a:lnSpc>
              <a:spcBef>
                <a:spcPts val="0"/>
              </a:spcBef>
              <a:spcAft>
                <a:spcPts val="1200"/>
              </a:spcAft>
              <a:buNone/>
            </a:pPr>
            <a:r>
              <a:rPr lang="en-US" sz="1600" dirty="0">
                <a:solidFill>
                  <a:srgbClr val="000000"/>
                </a:solidFill>
                <a:latin typeface="Arial" panose="020B0604020202020204" pitchFamily="34" charset="0"/>
                <a:cs typeface="Arial" panose="020B0604020202020204" pitchFamily="34" charset="0"/>
              </a:rPr>
              <a:t>Tribes in EPA R08</a:t>
            </a:r>
          </a:p>
        </p:txBody>
      </p:sp>
      <p:sp>
        <p:nvSpPr>
          <p:cNvPr id="10" name="Content Placeholder 2">
            <a:extLst>
              <a:ext uri="{FF2B5EF4-FFF2-40B4-BE49-F238E27FC236}">
                <a16:creationId xmlns:a16="http://schemas.microsoft.com/office/drawing/2014/main" id="{DB07C253-4E66-42BD-853A-D12A793A7AAB}"/>
              </a:ext>
            </a:extLst>
          </p:cNvPr>
          <p:cNvSpPr txBox="1">
            <a:spLocks/>
          </p:cNvSpPr>
          <p:nvPr/>
        </p:nvSpPr>
        <p:spPr>
          <a:xfrm>
            <a:off x="14515" y="1631746"/>
            <a:ext cx="9129486" cy="560194"/>
          </a:xfrm>
          <a:prstGeom prst="rect">
            <a:avLst/>
          </a:prstGeom>
          <a:solidFill>
            <a:schemeClr val="bg1"/>
          </a:solidFill>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spcBef>
                <a:spcPts val="0"/>
              </a:spcBef>
              <a:buFont typeface="Arial" panose="020B0604020202020204" pitchFamily="34" charset="0"/>
              <a:buNone/>
            </a:pPr>
            <a:r>
              <a:rPr lang="en-US" sz="1800" b="1" dirty="0">
                <a:solidFill>
                  <a:srgbClr val="000000"/>
                </a:solidFill>
                <a:latin typeface="Arial" panose="020B0604020202020204" pitchFamily="34" charset="0"/>
                <a:cs typeface="Arial" panose="020B0604020202020204" pitchFamily="34" charset="0"/>
              </a:rPr>
              <a:t>Indian Country Distribution of Regulated Facilities, Land Area, Water Area, Population Across Tribes in EPA R08 (water program data only…)</a:t>
            </a:r>
          </a:p>
        </p:txBody>
      </p:sp>
      <p:graphicFrame>
        <p:nvGraphicFramePr>
          <p:cNvPr id="11" name="Chart 10">
            <a:extLst>
              <a:ext uri="{FF2B5EF4-FFF2-40B4-BE49-F238E27FC236}">
                <a16:creationId xmlns:a16="http://schemas.microsoft.com/office/drawing/2014/main" id="{6E0C098D-C74F-4608-A1A3-024ECAC1CA11}"/>
              </a:ext>
            </a:extLst>
          </p:cNvPr>
          <p:cNvGraphicFramePr>
            <a:graphicFrameLocks/>
          </p:cNvGraphicFramePr>
          <p:nvPr>
            <p:extLst>
              <p:ext uri="{D42A27DB-BD31-4B8C-83A1-F6EECF244321}">
                <p14:modId xmlns:p14="http://schemas.microsoft.com/office/powerpoint/2010/main" val="741237888"/>
              </p:ext>
            </p:extLst>
          </p:nvPr>
        </p:nvGraphicFramePr>
        <p:xfrm>
          <a:off x="286910" y="2307774"/>
          <a:ext cx="8570180" cy="4239280"/>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Arrow Connector 5">
            <a:extLst>
              <a:ext uri="{FF2B5EF4-FFF2-40B4-BE49-F238E27FC236}">
                <a16:creationId xmlns:a16="http://schemas.microsoft.com/office/drawing/2014/main" id="{096F07CB-8FA5-4856-AAF0-2702E6D58938}"/>
              </a:ext>
            </a:extLst>
          </p:cNvPr>
          <p:cNvCxnSpPr>
            <a:cxnSpLocks/>
          </p:cNvCxnSpPr>
          <p:nvPr/>
        </p:nvCxnSpPr>
        <p:spPr>
          <a:xfrm flipH="1">
            <a:off x="1872337" y="3918854"/>
            <a:ext cx="5776692" cy="0"/>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sp>
        <p:nvSpPr>
          <p:cNvPr id="16" name="Speech Bubble: Rectangle with Corners Rounded 15">
            <a:extLst>
              <a:ext uri="{FF2B5EF4-FFF2-40B4-BE49-F238E27FC236}">
                <a16:creationId xmlns:a16="http://schemas.microsoft.com/office/drawing/2014/main" id="{80C68513-BA31-48D3-BCB2-023931B28EEA}"/>
              </a:ext>
            </a:extLst>
          </p:cNvPr>
          <p:cNvSpPr/>
          <p:nvPr/>
        </p:nvSpPr>
        <p:spPr>
          <a:xfrm>
            <a:off x="5312229" y="2815778"/>
            <a:ext cx="2336800" cy="812794"/>
          </a:xfrm>
          <a:prstGeom prst="wedgeRoundRectCallout">
            <a:avLst>
              <a:gd name="adj1" fmla="val -35382"/>
              <a:gd name="adj2" fmla="val 8311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lumMod val="85000"/>
                  </a:schemeClr>
                </a:solidFill>
              </a:rPr>
              <a:t>4 tribes in EPA R8 have 53% of all R8 Indian country water program impacts</a:t>
            </a:r>
          </a:p>
        </p:txBody>
      </p:sp>
    </p:spTree>
    <p:extLst>
      <p:ext uri="{BB962C8B-B14F-4D97-AF65-F5344CB8AC3E}">
        <p14:creationId xmlns:p14="http://schemas.microsoft.com/office/powerpoint/2010/main" val="2430200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868D594-762A-4EEA-AF24-2DF50015E02B}"/>
              </a:ext>
            </a:extLst>
          </p:cNvPr>
          <p:cNvSpPr/>
          <p:nvPr/>
        </p:nvSpPr>
        <p:spPr>
          <a:xfrm>
            <a:off x="0" y="217714"/>
            <a:ext cx="9144000" cy="1364343"/>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2E89A4EC-4243-4B44-B080-8A15F7A5470E}"/>
              </a:ext>
            </a:extLst>
          </p:cNvPr>
          <p:cNvSpPr/>
          <p:nvPr/>
        </p:nvSpPr>
        <p:spPr>
          <a:xfrm>
            <a:off x="116620" y="310947"/>
            <a:ext cx="8925780" cy="1165886"/>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33829"/>
            <a:ext cx="8229600" cy="1143000"/>
          </a:xfrm>
        </p:spPr>
        <p:txBody>
          <a:bodyPr>
            <a:normAutofit/>
          </a:bodyPr>
          <a:lstStyle/>
          <a:p>
            <a:r>
              <a:rPr lang="en-US" sz="3600" b="1" cap="small" dirty="0">
                <a:solidFill>
                  <a:srgbClr val="000000"/>
                </a:solidFill>
                <a:latin typeface="Arial" panose="020B0604020202020204" pitchFamily="34" charset="0"/>
                <a:cs typeface="Arial" panose="020B0604020202020204" pitchFamily="34" charset="0"/>
              </a:rPr>
              <a:t>Hypothesis</a:t>
            </a:r>
            <a:endParaRPr lang="en-US" sz="3600" cap="small"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820149"/>
            <a:ext cx="8229600" cy="4522594"/>
          </a:xfrm>
        </p:spPr>
        <p:txBody>
          <a:bodyPr>
            <a:normAutofit/>
          </a:bodyPr>
          <a:lstStyle/>
          <a:p>
            <a:pPr marL="0" indent="0">
              <a:lnSpc>
                <a:spcPct val="150000"/>
              </a:lnSpc>
              <a:buNone/>
            </a:pPr>
            <a:r>
              <a:rPr lang="en-US" sz="2400" i="1" dirty="0">
                <a:solidFill>
                  <a:srgbClr val="000000"/>
                </a:solidFill>
                <a:latin typeface="Arial" panose="020B0604020202020204" pitchFamily="34" charset="0"/>
                <a:cs typeface="Arial" panose="020B0604020202020204" pitchFamily="34" charset="0"/>
              </a:rPr>
              <a:t>     Agencies with program management responsibilities in Indian country have jobs that are of particular interest to American Indian and Alaska Native professionals. </a:t>
            </a:r>
          </a:p>
          <a:p>
            <a:pPr marL="0" indent="0">
              <a:lnSpc>
                <a:spcPct val="150000"/>
              </a:lnSpc>
              <a:spcBef>
                <a:spcPts val="1200"/>
              </a:spcBef>
              <a:buNone/>
            </a:pPr>
            <a:r>
              <a:rPr lang="en-US" sz="2400" i="1" dirty="0">
                <a:solidFill>
                  <a:srgbClr val="000000"/>
                </a:solidFill>
                <a:latin typeface="Arial" panose="020B0604020202020204" pitchFamily="34" charset="0"/>
                <a:cs typeface="Arial" panose="020B0604020202020204" pitchFamily="34" charset="0"/>
              </a:rPr>
              <a:t>     Applying strategic workforce planning concepts can help Agencies increase participation rates from the AI/AN community. </a:t>
            </a:r>
          </a:p>
        </p:txBody>
      </p:sp>
    </p:spTree>
    <p:extLst>
      <p:ext uri="{BB962C8B-B14F-4D97-AF65-F5344CB8AC3E}">
        <p14:creationId xmlns:p14="http://schemas.microsoft.com/office/powerpoint/2010/main" val="2014919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868D594-762A-4EEA-AF24-2DF50015E02B}"/>
              </a:ext>
            </a:extLst>
          </p:cNvPr>
          <p:cNvSpPr/>
          <p:nvPr/>
        </p:nvSpPr>
        <p:spPr>
          <a:xfrm>
            <a:off x="0" y="217714"/>
            <a:ext cx="9144000" cy="1364343"/>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2E89A4EC-4243-4B44-B080-8A15F7A5470E}"/>
              </a:ext>
            </a:extLst>
          </p:cNvPr>
          <p:cNvSpPr/>
          <p:nvPr/>
        </p:nvSpPr>
        <p:spPr>
          <a:xfrm>
            <a:off x="116620" y="310947"/>
            <a:ext cx="8925780" cy="1165886"/>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33829"/>
            <a:ext cx="8229600" cy="1143000"/>
          </a:xfrm>
        </p:spPr>
        <p:txBody>
          <a:bodyPr>
            <a:normAutofit/>
          </a:bodyPr>
          <a:lstStyle/>
          <a:p>
            <a:r>
              <a:rPr lang="en-US" sz="3600" b="1" cap="small" dirty="0">
                <a:solidFill>
                  <a:srgbClr val="000000"/>
                </a:solidFill>
                <a:latin typeface="Arial" panose="020B0604020202020204" pitchFamily="34" charset="0"/>
                <a:cs typeface="Arial" panose="020B0604020202020204" pitchFamily="34" charset="0"/>
              </a:rPr>
              <a:t>Basic Concepts…</a:t>
            </a:r>
            <a:endParaRPr lang="en-US" sz="3600" cap="small"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820149"/>
            <a:ext cx="8229600" cy="4522594"/>
          </a:xfrm>
        </p:spPr>
        <p:txBody>
          <a:bodyPr>
            <a:normAutofit lnSpcReduction="10000"/>
          </a:bodyPr>
          <a:lstStyle/>
          <a:p>
            <a:pPr marL="514350" indent="-514350">
              <a:buFont typeface="+mj-lt"/>
              <a:buAutoNum type="arabicPeriod"/>
            </a:pPr>
            <a:r>
              <a:rPr lang="en-US" sz="2400" dirty="0">
                <a:solidFill>
                  <a:srgbClr val="000000"/>
                </a:solidFill>
                <a:latin typeface="Arial" panose="020B0604020202020204" pitchFamily="34" charset="0"/>
                <a:cs typeface="Arial" panose="020B0604020202020204" pitchFamily="34" charset="0"/>
              </a:rPr>
              <a:t>5 CFR Part 250, Subpart B - </a:t>
            </a:r>
            <a:r>
              <a:rPr lang="en-US" sz="2400" dirty="0">
                <a:solidFill>
                  <a:srgbClr val="000000"/>
                </a:solidFill>
                <a:latin typeface="Arial" panose="020B0604020202020204" pitchFamily="34" charset="0"/>
                <a:cs typeface="Arial" panose="020B0604020202020204" pitchFamily="34" charset="0"/>
                <a:hlinkClick r:id="rId2"/>
              </a:rPr>
              <a:t>Strategic Human Capital Management</a:t>
            </a:r>
            <a:endParaRPr lang="en-US" sz="2400" dirty="0">
              <a:solidFill>
                <a:srgbClr val="000000"/>
              </a:solidFill>
              <a:latin typeface="Arial" panose="020B0604020202020204" pitchFamily="34" charset="0"/>
              <a:cs typeface="Arial" panose="020B0604020202020204" pitchFamily="34" charset="0"/>
            </a:endParaRPr>
          </a:p>
          <a:p>
            <a:pPr marL="514350" indent="-514350">
              <a:buFont typeface="+mj-lt"/>
              <a:buAutoNum type="arabicPeriod"/>
            </a:pPr>
            <a:r>
              <a:rPr lang="en-US" sz="2400" dirty="0">
                <a:solidFill>
                  <a:srgbClr val="000000"/>
                </a:solidFill>
                <a:latin typeface="Arial" panose="020B0604020202020204" pitchFamily="34" charset="0"/>
                <a:cs typeface="Arial" panose="020B0604020202020204" pitchFamily="34" charset="0"/>
              </a:rPr>
              <a:t>Workforce Analytics – DATA!!</a:t>
            </a:r>
          </a:p>
          <a:p>
            <a:pPr marL="514350" indent="-514350">
              <a:buFont typeface="+mj-lt"/>
              <a:buAutoNum type="arabicPeriod"/>
            </a:pPr>
            <a:r>
              <a:rPr lang="en-US" sz="2400" dirty="0">
                <a:solidFill>
                  <a:srgbClr val="000000"/>
                </a:solidFill>
                <a:latin typeface="Arial" panose="020B0604020202020204" pitchFamily="34" charset="0"/>
                <a:cs typeface="Arial" panose="020B0604020202020204" pitchFamily="34" charset="0"/>
              </a:rPr>
              <a:t>Human Capital Framework (HCF)</a:t>
            </a:r>
          </a:p>
          <a:p>
            <a:pPr marL="508000" indent="0">
              <a:buNone/>
            </a:pPr>
            <a:r>
              <a:rPr lang="en-US" sz="2400" i="1" dirty="0">
                <a:solidFill>
                  <a:srgbClr val="000000"/>
                </a:solidFill>
                <a:latin typeface="Arial" panose="020B0604020202020204" pitchFamily="34" charset="0"/>
                <a:cs typeface="Arial" panose="020B0604020202020204" pitchFamily="34" charset="0"/>
              </a:rPr>
              <a:t>definitions and standards for human capital planning, implementation, and evaluation</a:t>
            </a:r>
            <a:r>
              <a:rPr lang="en-US" sz="2400" dirty="0">
                <a:solidFill>
                  <a:srgbClr val="000000"/>
                </a:solidFill>
                <a:latin typeface="Arial" panose="020B0604020202020204" pitchFamily="34" charset="0"/>
                <a:cs typeface="Arial" panose="020B0604020202020204" pitchFamily="34" charset="0"/>
              </a:rPr>
              <a:t>. </a:t>
            </a:r>
          </a:p>
          <a:p>
            <a:pPr marL="914400" indent="-449263">
              <a:buAutoNum type="alphaLcParenBoth"/>
            </a:pPr>
            <a:r>
              <a:rPr lang="en-US" sz="2400" dirty="0">
                <a:solidFill>
                  <a:srgbClr val="000000"/>
                </a:solidFill>
                <a:latin typeface="Arial" panose="020B0604020202020204" pitchFamily="34" charset="0"/>
                <a:cs typeface="Arial" panose="020B0604020202020204" pitchFamily="34" charset="0"/>
              </a:rPr>
              <a:t>Strategic planning and alignment.</a:t>
            </a:r>
          </a:p>
          <a:p>
            <a:pPr marL="914400" indent="-449263">
              <a:buAutoNum type="alphaLcParenBoth"/>
            </a:pPr>
            <a:r>
              <a:rPr lang="en-US" sz="2400" dirty="0">
                <a:solidFill>
                  <a:srgbClr val="000000"/>
                </a:solidFill>
                <a:latin typeface="Arial" panose="020B0604020202020204" pitchFamily="34" charset="0"/>
                <a:cs typeface="Arial" panose="020B0604020202020204" pitchFamily="34" charset="0"/>
              </a:rPr>
              <a:t>Talent management</a:t>
            </a:r>
          </a:p>
          <a:p>
            <a:pPr marL="914400" indent="-449263">
              <a:buAutoNum type="alphaLcParenBoth"/>
            </a:pPr>
            <a:r>
              <a:rPr lang="en-US" sz="2400" dirty="0">
                <a:solidFill>
                  <a:srgbClr val="000000"/>
                </a:solidFill>
                <a:latin typeface="Arial" panose="020B0604020202020204" pitchFamily="34" charset="0"/>
                <a:cs typeface="Arial" panose="020B0604020202020204" pitchFamily="34" charset="0"/>
              </a:rPr>
              <a:t>Performance culture</a:t>
            </a:r>
          </a:p>
          <a:p>
            <a:pPr marL="914400" indent="-449263">
              <a:buAutoNum type="alphaLcParenBoth"/>
            </a:pPr>
            <a:r>
              <a:rPr lang="en-US" sz="2400" dirty="0">
                <a:solidFill>
                  <a:srgbClr val="000000"/>
                </a:solidFill>
                <a:latin typeface="Arial" panose="020B0604020202020204" pitchFamily="34" charset="0"/>
                <a:cs typeface="Arial" panose="020B0604020202020204" pitchFamily="34" charset="0"/>
              </a:rPr>
              <a:t>Evaluation</a:t>
            </a:r>
          </a:p>
          <a:p>
            <a:pPr marL="0" indent="0">
              <a:buNone/>
            </a:pPr>
            <a:r>
              <a:rPr lang="en-US" sz="2400" dirty="0">
                <a:solidFill>
                  <a:srgbClr val="000000"/>
                </a:solidFill>
                <a:latin typeface="Arial" panose="020B0604020202020204" pitchFamily="34" charset="0"/>
                <a:cs typeface="Arial" panose="020B0604020202020204" pitchFamily="34" charset="0"/>
              </a:rPr>
              <a:t>4.  Succession Planning</a:t>
            </a:r>
          </a:p>
        </p:txBody>
      </p:sp>
    </p:spTree>
    <p:extLst>
      <p:ext uri="{BB962C8B-B14F-4D97-AF65-F5344CB8AC3E}">
        <p14:creationId xmlns:p14="http://schemas.microsoft.com/office/powerpoint/2010/main" val="1029040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868D594-762A-4EEA-AF24-2DF50015E02B}"/>
              </a:ext>
            </a:extLst>
          </p:cNvPr>
          <p:cNvSpPr/>
          <p:nvPr/>
        </p:nvSpPr>
        <p:spPr>
          <a:xfrm>
            <a:off x="0" y="217714"/>
            <a:ext cx="9144000" cy="1364343"/>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2E89A4EC-4243-4B44-B080-8A15F7A5470E}"/>
              </a:ext>
            </a:extLst>
          </p:cNvPr>
          <p:cNvSpPr/>
          <p:nvPr/>
        </p:nvSpPr>
        <p:spPr>
          <a:xfrm>
            <a:off x="116620" y="310947"/>
            <a:ext cx="8925780" cy="1165886"/>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33829"/>
            <a:ext cx="8229600" cy="1143000"/>
          </a:xfrm>
        </p:spPr>
        <p:txBody>
          <a:bodyPr>
            <a:normAutofit/>
          </a:bodyPr>
          <a:lstStyle/>
          <a:p>
            <a:r>
              <a:rPr lang="en-US" sz="3600" b="1" cap="small" dirty="0">
                <a:solidFill>
                  <a:srgbClr val="000000"/>
                </a:solidFill>
                <a:latin typeface="Arial" panose="020B0604020202020204" pitchFamily="34" charset="0"/>
                <a:cs typeface="Arial" panose="020B0604020202020204" pitchFamily="34" charset="0"/>
              </a:rPr>
              <a:t>Human Capital Framework (HCF)</a:t>
            </a:r>
            <a:endParaRPr lang="en-US" sz="3600" cap="small"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820149"/>
            <a:ext cx="8585200" cy="4522594"/>
          </a:xfrm>
        </p:spPr>
        <p:txBody>
          <a:bodyPr>
            <a:noAutofit/>
          </a:bodyPr>
          <a:lstStyle/>
          <a:p>
            <a:pPr marL="461963" indent="-457200">
              <a:buFont typeface="+mj-lt"/>
              <a:buAutoNum type="alphaLcParenR"/>
            </a:pPr>
            <a:r>
              <a:rPr lang="en-US" sz="2400" b="1" dirty="0">
                <a:cs typeface="Arial" panose="020B0604020202020204" pitchFamily="34" charset="0"/>
              </a:rPr>
              <a:t>Strategic planning and alignment</a:t>
            </a:r>
            <a:r>
              <a:rPr lang="en-US" sz="2400" dirty="0">
                <a:cs typeface="Arial" panose="020B0604020202020204" pitchFamily="34" charset="0"/>
              </a:rPr>
              <a:t>.</a:t>
            </a:r>
          </a:p>
          <a:p>
            <a:pPr marL="0" indent="0">
              <a:buNone/>
            </a:pPr>
            <a:r>
              <a:rPr lang="en-US" sz="2400" dirty="0"/>
              <a:t>A system that ensures agency human capital programs are aligned with agency mission, goals, and objectives through analysis, planning, investment, and measurement. The standards for the strategic planning and alignment system require an agency to ensure their human capital management strategies, plans, and practices—</a:t>
            </a:r>
          </a:p>
          <a:p>
            <a:pPr marL="0" indent="0">
              <a:buNone/>
            </a:pPr>
            <a:r>
              <a:rPr lang="en-US" sz="2400" dirty="0"/>
              <a:t>(1) Integrate strategic plans, annual performance plans and goals, and other relevant budget, finance, and acquisition plans;</a:t>
            </a:r>
          </a:p>
          <a:p>
            <a:pPr marL="0" indent="0">
              <a:buNone/>
            </a:pPr>
            <a:r>
              <a:rPr lang="en-US" sz="2400" dirty="0"/>
              <a:t>(2) Contain measurable and observable performance targets; and</a:t>
            </a:r>
          </a:p>
          <a:p>
            <a:pPr marL="0" indent="0">
              <a:buNone/>
            </a:pPr>
            <a:r>
              <a:rPr lang="en-US" sz="2400" dirty="0"/>
              <a:t>(3) Communicate in an open and transparent manner to facilitate </a:t>
            </a:r>
            <a:r>
              <a:rPr lang="en-US" sz="2400" dirty="0" err="1"/>
              <a:t>crossagency</a:t>
            </a:r>
            <a:r>
              <a:rPr lang="en-US" sz="2400" dirty="0"/>
              <a:t> collaboration to achieve mission objectives.</a:t>
            </a:r>
            <a:endParaRPr lang="en-US" sz="2400" dirty="0">
              <a:cs typeface="Arial" panose="020B0604020202020204" pitchFamily="34" charset="0"/>
            </a:endParaRPr>
          </a:p>
        </p:txBody>
      </p:sp>
    </p:spTree>
    <p:extLst>
      <p:ext uri="{BB962C8B-B14F-4D97-AF65-F5344CB8AC3E}">
        <p14:creationId xmlns:p14="http://schemas.microsoft.com/office/powerpoint/2010/main" val="3324883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868D594-762A-4EEA-AF24-2DF50015E02B}"/>
              </a:ext>
            </a:extLst>
          </p:cNvPr>
          <p:cNvSpPr/>
          <p:nvPr/>
        </p:nvSpPr>
        <p:spPr>
          <a:xfrm>
            <a:off x="0" y="217714"/>
            <a:ext cx="9144000" cy="1364343"/>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2E89A4EC-4243-4B44-B080-8A15F7A5470E}"/>
              </a:ext>
            </a:extLst>
          </p:cNvPr>
          <p:cNvSpPr/>
          <p:nvPr/>
        </p:nvSpPr>
        <p:spPr>
          <a:xfrm>
            <a:off x="116620" y="310947"/>
            <a:ext cx="8925780" cy="1165886"/>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33829"/>
            <a:ext cx="8229600" cy="1143000"/>
          </a:xfrm>
        </p:spPr>
        <p:txBody>
          <a:bodyPr>
            <a:normAutofit/>
          </a:bodyPr>
          <a:lstStyle/>
          <a:p>
            <a:r>
              <a:rPr lang="en-US" sz="3600" b="1" cap="small" dirty="0">
                <a:solidFill>
                  <a:srgbClr val="000000"/>
                </a:solidFill>
                <a:latin typeface="Arial" panose="020B0604020202020204" pitchFamily="34" charset="0"/>
                <a:cs typeface="Arial" panose="020B0604020202020204" pitchFamily="34" charset="0"/>
              </a:rPr>
              <a:t>Human Capital Framework (HCF)</a:t>
            </a:r>
            <a:endParaRPr lang="en-US" sz="3600" cap="small"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820149"/>
            <a:ext cx="8585200" cy="4522594"/>
          </a:xfrm>
        </p:spPr>
        <p:txBody>
          <a:bodyPr>
            <a:noAutofit/>
          </a:bodyPr>
          <a:lstStyle/>
          <a:p>
            <a:pPr marL="4763" indent="0">
              <a:buNone/>
            </a:pPr>
            <a:r>
              <a:rPr lang="en-US" sz="2400" b="1" dirty="0">
                <a:cs typeface="Arial" panose="020B0604020202020204" pitchFamily="34" charset="0"/>
              </a:rPr>
              <a:t>b)  Talent management</a:t>
            </a:r>
          </a:p>
          <a:p>
            <a:pPr marL="0" indent="0">
              <a:buNone/>
            </a:pPr>
            <a:r>
              <a:rPr lang="en-US" sz="2400" dirty="0"/>
              <a:t>A system that promotes a high-performing workforce, identifies and closes skill gaps, and implements and maintains programs to attract, acquire, develop, promote, and retain quality and diverse talent. The standards for the talent management system require an agency to—</a:t>
            </a:r>
          </a:p>
          <a:p>
            <a:pPr marL="0" indent="0">
              <a:buNone/>
            </a:pPr>
            <a:r>
              <a:rPr lang="en-US" sz="2400" dirty="0"/>
              <a:t>(1) Plan for and manage current and future workforce needs;</a:t>
            </a:r>
          </a:p>
          <a:p>
            <a:pPr marL="0" indent="0">
              <a:buNone/>
            </a:pPr>
            <a:r>
              <a:rPr lang="en-US" sz="2400" dirty="0"/>
              <a:t>(2) Design, develop, and implement proven strategies and techniques and practices to attract, hire, develop, and retain talent; and</a:t>
            </a:r>
          </a:p>
          <a:p>
            <a:pPr marL="0" indent="0">
              <a:buNone/>
            </a:pPr>
            <a:r>
              <a:rPr lang="en-US" sz="2400" dirty="0"/>
              <a:t>(3) Make progress toward closing any knowledge, skill, and competency gaps throughout the agency.</a:t>
            </a:r>
            <a:endParaRPr lang="en-US" sz="2400" dirty="0">
              <a:cs typeface="Arial" panose="020B0604020202020204" pitchFamily="34" charset="0"/>
            </a:endParaRPr>
          </a:p>
        </p:txBody>
      </p:sp>
    </p:spTree>
    <p:extLst>
      <p:ext uri="{BB962C8B-B14F-4D97-AF65-F5344CB8AC3E}">
        <p14:creationId xmlns:p14="http://schemas.microsoft.com/office/powerpoint/2010/main" val="2507862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868D594-762A-4EEA-AF24-2DF50015E02B}"/>
              </a:ext>
            </a:extLst>
          </p:cNvPr>
          <p:cNvSpPr/>
          <p:nvPr/>
        </p:nvSpPr>
        <p:spPr>
          <a:xfrm>
            <a:off x="0" y="217714"/>
            <a:ext cx="9144000" cy="1364343"/>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2E89A4EC-4243-4B44-B080-8A15F7A5470E}"/>
              </a:ext>
            </a:extLst>
          </p:cNvPr>
          <p:cNvSpPr/>
          <p:nvPr/>
        </p:nvSpPr>
        <p:spPr>
          <a:xfrm>
            <a:off x="116620" y="310947"/>
            <a:ext cx="8925780" cy="1165886"/>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33829"/>
            <a:ext cx="8229600" cy="1143000"/>
          </a:xfrm>
        </p:spPr>
        <p:txBody>
          <a:bodyPr>
            <a:normAutofit/>
          </a:bodyPr>
          <a:lstStyle/>
          <a:p>
            <a:r>
              <a:rPr lang="en-US" sz="3600" b="1" cap="small" dirty="0">
                <a:solidFill>
                  <a:srgbClr val="000000"/>
                </a:solidFill>
                <a:latin typeface="Arial" panose="020B0604020202020204" pitchFamily="34" charset="0"/>
                <a:cs typeface="Arial" panose="020B0604020202020204" pitchFamily="34" charset="0"/>
              </a:rPr>
              <a:t>Human Capital Framework (HCF)</a:t>
            </a:r>
            <a:endParaRPr lang="en-US" sz="3600" cap="small"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820149"/>
            <a:ext cx="8585200" cy="4522594"/>
          </a:xfrm>
        </p:spPr>
        <p:txBody>
          <a:bodyPr>
            <a:noAutofit/>
          </a:bodyPr>
          <a:lstStyle/>
          <a:p>
            <a:pPr marL="4763" indent="0">
              <a:buNone/>
            </a:pPr>
            <a:r>
              <a:rPr lang="en-US" sz="2400" b="1" dirty="0">
                <a:cs typeface="Arial" panose="020B0604020202020204" pitchFamily="34" charset="0"/>
              </a:rPr>
              <a:t>c)  Performance culture</a:t>
            </a:r>
          </a:p>
          <a:p>
            <a:pPr marL="0" indent="0">
              <a:buNone/>
            </a:pPr>
            <a:r>
              <a:rPr lang="en-US" sz="2400" dirty="0"/>
              <a:t>A system that engages, develops, and inspires a diverse, high-performing workforce by creating, implementing, and maintaining effective performance management strategies, practices, and activities that support mission objectives. The standards for the performance culture system require an agency to have—</a:t>
            </a:r>
          </a:p>
          <a:p>
            <a:pPr marL="0" indent="0">
              <a:buNone/>
            </a:pPr>
            <a:r>
              <a:rPr lang="en-US" sz="2400" dirty="0"/>
              <a:t>(1) Strategies and processes to foster a culture of engagement and collaboration;</a:t>
            </a:r>
          </a:p>
          <a:p>
            <a:pPr marL="0" indent="0">
              <a:buNone/>
            </a:pPr>
            <a:r>
              <a:rPr lang="en-US" sz="2400" dirty="0"/>
              <a:t>(2) A diverse, results-oriented, high performing workforce; and</a:t>
            </a:r>
          </a:p>
          <a:p>
            <a:pPr marL="0" indent="0">
              <a:buNone/>
            </a:pPr>
            <a:r>
              <a:rPr lang="en-US" sz="2400" dirty="0"/>
              <a:t>(3) A performance management system that differentiates levels of performance of staff, provides regular feedback, and links individual performance to organizational goals.</a:t>
            </a:r>
            <a:endParaRPr lang="en-US" sz="2400" dirty="0">
              <a:cs typeface="Arial" panose="020B0604020202020204" pitchFamily="34" charset="0"/>
            </a:endParaRPr>
          </a:p>
        </p:txBody>
      </p:sp>
    </p:spTree>
    <p:extLst>
      <p:ext uri="{BB962C8B-B14F-4D97-AF65-F5344CB8AC3E}">
        <p14:creationId xmlns:p14="http://schemas.microsoft.com/office/powerpoint/2010/main" val="958727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868D594-762A-4EEA-AF24-2DF50015E02B}"/>
              </a:ext>
            </a:extLst>
          </p:cNvPr>
          <p:cNvSpPr/>
          <p:nvPr/>
        </p:nvSpPr>
        <p:spPr>
          <a:xfrm>
            <a:off x="0" y="217714"/>
            <a:ext cx="9144000" cy="1364343"/>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2E89A4EC-4243-4B44-B080-8A15F7A5470E}"/>
              </a:ext>
            </a:extLst>
          </p:cNvPr>
          <p:cNvSpPr/>
          <p:nvPr/>
        </p:nvSpPr>
        <p:spPr>
          <a:xfrm>
            <a:off x="116620" y="310947"/>
            <a:ext cx="8925780" cy="1165886"/>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33829"/>
            <a:ext cx="8229600" cy="1143000"/>
          </a:xfrm>
        </p:spPr>
        <p:txBody>
          <a:bodyPr>
            <a:normAutofit/>
          </a:bodyPr>
          <a:lstStyle/>
          <a:p>
            <a:r>
              <a:rPr lang="en-US" sz="3600" b="1" cap="small" dirty="0">
                <a:solidFill>
                  <a:srgbClr val="000000"/>
                </a:solidFill>
                <a:latin typeface="Arial" panose="020B0604020202020204" pitchFamily="34" charset="0"/>
                <a:cs typeface="Arial" panose="020B0604020202020204" pitchFamily="34" charset="0"/>
              </a:rPr>
              <a:t>Human Capital Framework (HCF)</a:t>
            </a:r>
            <a:endParaRPr lang="en-US" sz="3600" cap="small"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820149"/>
            <a:ext cx="8585200" cy="4522594"/>
          </a:xfrm>
        </p:spPr>
        <p:txBody>
          <a:bodyPr>
            <a:noAutofit/>
          </a:bodyPr>
          <a:lstStyle/>
          <a:p>
            <a:pPr marL="4763" indent="0">
              <a:buNone/>
            </a:pPr>
            <a:r>
              <a:rPr lang="en-US" sz="2400" b="1" dirty="0">
                <a:cs typeface="Arial" panose="020B0604020202020204" pitchFamily="34" charset="0"/>
              </a:rPr>
              <a:t>d)  Evaluation</a:t>
            </a:r>
            <a:endParaRPr lang="en-US" sz="2400" dirty="0">
              <a:cs typeface="Arial" panose="020B0604020202020204" pitchFamily="34" charset="0"/>
            </a:endParaRPr>
          </a:p>
          <a:p>
            <a:pPr marL="4763" indent="0">
              <a:buNone/>
            </a:pPr>
            <a:r>
              <a:rPr lang="en-US" sz="2400" dirty="0">
                <a:cs typeface="Arial" panose="020B0604020202020204" pitchFamily="34" charset="0"/>
              </a:rPr>
              <a:t>A system that contributes to agency performance by monitoring and evaluating outcomes of its human capital management strategies, policies, programs, and activities by meeting the following standards—</a:t>
            </a:r>
          </a:p>
          <a:p>
            <a:pPr marL="4763" indent="0">
              <a:buNone/>
            </a:pPr>
            <a:r>
              <a:rPr lang="en-US" sz="2400" dirty="0">
                <a:cs typeface="Arial" panose="020B0604020202020204" pitchFamily="34" charset="0"/>
              </a:rPr>
              <a:t>(1) Ensuring compliance with merit system principles; and</a:t>
            </a:r>
          </a:p>
          <a:p>
            <a:pPr marL="4763" indent="0">
              <a:buNone/>
            </a:pPr>
            <a:r>
              <a:rPr lang="en-US" sz="2400" dirty="0">
                <a:cs typeface="Arial" panose="020B0604020202020204" pitchFamily="34" charset="0"/>
              </a:rPr>
              <a:t>(2) Identifying, implementing, and monitoring process improvements.</a:t>
            </a:r>
          </a:p>
          <a:p>
            <a:pPr marL="4763" indent="0">
              <a:buNone/>
            </a:pPr>
            <a:endParaRPr lang="en-US" sz="2400" b="1" dirty="0">
              <a:cs typeface="Arial" panose="020B0604020202020204" pitchFamily="34" charset="0"/>
            </a:endParaRPr>
          </a:p>
        </p:txBody>
      </p:sp>
    </p:spTree>
    <p:extLst>
      <p:ext uri="{BB962C8B-B14F-4D97-AF65-F5344CB8AC3E}">
        <p14:creationId xmlns:p14="http://schemas.microsoft.com/office/powerpoint/2010/main" val="3557592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868D594-762A-4EEA-AF24-2DF50015E02B}"/>
              </a:ext>
            </a:extLst>
          </p:cNvPr>
          <p:cNvSpPr/>
          <p:nvPr/>
        </p:nvSpPr>
        <p:spPr>
          <a:xfrm>
            <a:off x="0" y="217714"/>
            <a:ext cx="9144000" cy="1364343"/>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2E89A4EC-4243-4B44-B080-8A15F7A5470E}"/>
              </a:ext>
            </a:extLst>
          </p:cNvPr>
          <p:cNvSpPr/>
          <p:nvPr/>
        </p:nvSpPr>
        <p:spPr>
          <a:xfrm>
            <a:off x="116620" y="310947"/>
            <a:ext cx="8925780" cy="1165886"/>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33829"/>
            <a:ext cx="8229600" cy="1143000"/>
          </a:xfrm>
        </p:spPr>
        <p:txBody>
          <a:bodyPr>
            <a:normAutofit/>
          </a:bodyPr>
          <a:lstStyle/>
          <a:p>
            <a:r>
              <a:rPr lang="en-US" sz="3200" b="1" cap="small" dirty="0">
                <a:solidFill>
                  <a:srgbClr val="000000"/>
                </a:solidFill>
                <a:latin typeface="Arial" panose="020B0604020202020204" pitchFamily="34" charset="0"/>
                <a:cs typeface="Arial" panose="020B0604020202020204" pitchFamily="34" charset="0"/>
              </a:rPr>
              <a:t>Aligning EPA’s Mission with FTE Requirements</a:t>
            </a:r>
            <a:endParaRPr lang="en-US" sz="3200" cap="small"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820149"/>
            <a:ext cx="8229600" cy="4522594"/>
          </a:xfrm>
        </p:spPr>
        <p:txBody>
          <a:bodyPr>
            <a:normAutofit lnSpcReduction="10000"/>
          </a:bodyPr>
          <a:lstStyle/>
          <a:p>
            <a:pPr marL="514350" indent="-514350">
              <a:lnSpc>
                <a:spcPct val="100000"/>
              </a:lnSpc>
              <a:spcBef>
                <a:spcPts val="0"/>
              </a:spcBef>
              <a:spcAft>
                <a:spcPts val="1200"/>
              </a:spcAft>
              <a:buFont typeface="+mj-lt"/>
              <a:buAutoNum type="arabicPeriod"/>
            </a:pPr>
            <a:r>
              <a:rPr lang="en-US" sz="2400" dirty="0">
                <a:solidFill>
                  <a:srgbClr val="000000"/>
                </a:solidFill>
                <a:latin typeface="Arial" panose="020B0604020202020204" pitchFamily="34" charset="0"/>
                <a:cs typeface="Arial" panose="020B0604020202020204" pitchFamily="34" charset="0"/>
              </a:rPr>
              <a:t>Where are EPA’s Indian country jobs?</a:t>
            </a:r>
          </a:p>
          <a:p>
            <a:pPr marL="514350" indent="-514350">
              <a:lnSpc>
                <a:spcPct val="100000"/>
              </a:lnSpc>
              <a:spcBef>
                <a:spcPts val="0"/>
              </a:spcBef>
              <a:spcAft>
                <a:spcPts val="1200"/>
              </a:spcAft>
              <a:buFont typeface="+mj-lt"/>
              <a:buAutoNum type="arabicPeriod"/>
            </a:pPr>
            <a:r>
              <a:rPr lang="en-US" sz="2400" dirty="0">
                <a:solidFill>
                  <a:srgbClr val="000000"/>
                </a:solidFill>
                <a:latin typeface="Arial" panose="020B0604020202020204" pitchFamily="34" charset="0"/>
                <a:cs typeface="Arial" panose="020B0604020202020204" pitchFamily="34" charset="0"/>
              </a:rPr>
              <a:t>What type (series and grade) of FTE are needed to achieve EPA’s Indian country work load?</a:t>
            </a:r>
          </a:p>
          <a:p>
            <a:pPr marL="514350" indent="-514350">
              <a:lnSpc>
                <a:spcPct val="100000"/>
              </a:lnSpc>
              <a:spcBef>
                <a:spcPts val="0"/>
              </a:spcBef>
              <a:buFont typeface="+mj-lt"/>
              <a:buAutoNum type="arabicPeriod" startAt="3"/>
            </a:pPr>
            <a:r>
              <a:rPr lang="en-US" sz="2400" dirty="0">
                <a:solidFill>
                  <a:srgbClr val="000000"/>
                </a:solidFill>
                <a:latin typeface="Arial" panose="020B0604020202020204" pitchFamily="34" charset="0"/>
                <a:cs typeface="Arial" panose="020B0604020202020204" pitchFamily="34" charset="0"/>
              </a:rPr>
              <a:t>How can we use strategic work force planning to enhance AI/AN employment opportunities?</a:t>
            </a:r>
          </a:p>
          <a:p>
            <a:pPr marL="914400" lvl="1" indent="-449263" defTabSz="739775">
              <a:lnSpc>
                <a:spcPct val="100000"/>
              </a:lnSpc>
              <a:spcBef>
                <a:spcPts val="600"/>
              </a:spcBef>
              <a:buFont typeface="Wingdings" panose="05000000000000000000" pitchFamily="2" charset="2"/>
              <a:buChar char="Ø"/>
            </a:pPr>
            <a:r>
              <a:rPr lang="en-US" sz="2000" dirty="0">
                <a:solidFill>
                  <a:srgbClr val="000000"/>
                </a:solidFill>
                <a:latin typeface="Arial" panose="020B0604020202020204" pitchFamily="34" charset="0"/>
                <a:cs typeface="Arial" panose="020B0604020202020204" pitchFamily="34" charset="0"/>
              </a:rPr>
              <a:t>Placed-based duty stations</a:t>
            </a:r>
          </a:p>
          <a:p>
            <a:pPr marL="914400" lvl="1" indent="-449263" defTabSz="739775">
              <a:lnSpc>
                <a:spcPct val="100000"/>
              </a:lnSpc>
              <a:spcBef>
                <a:spcPts val="600"/>
              </a:spcBef>
              <a:buFont typeface="Wingdings" panose="05000000000000000000" pitchFamily="2" charset="2"/>
              <a:buChar char="Ø"/>
            </a:pPr>
            <a:r>
              <a:rPr lang="en-US" sz="2000" dirty="0">
                <a:solidFill>
                  <a:srgbClr val="000000"/>
                </a:solidFill>
                <a:latin typeface="Arial" panose="020B0604020202020204" pitchFamily="34" charset="0"/>
                <a:cs typeface="Arial" panose="020B0604020202020204" pitchFamily="34" charset="0"/>
              </a:rPr>
              <a:t>Culturally and professionally rewarding work</a:t>
            </a:r>
          </a:p>
          <a:p>
            <a:pPr marL="914400" lvl="1" indent="-449263" defTabSz="739775">
              <a:lnSpc>
                <a:spcPct val="100000"/>
              </a:lnSpc>
              <a:spcBef>
                <a:spcPts val="600"/>
              </a:spcBef>
              <a:buFont typeface="Wingdings" panose="05000000000000000000" pitchFamily="2" charset="2"/>
              <a:buChar char="Ø"/>
            </a:pPr>
            <a:r>
              <a:rPr lang="en-US" sz="2000" dirty="0">
                <a:solidFill>
                  <a:srgbClr val="000000"/>
                </a:solidFill>
                <a:latin typeface="Arial" panose="020B0604020202020204" pitchFamily="34" charset="0"/>
                <a:cs typeface="Arial" panose="020B0604020202020204" pitchFamily="34" charset="0"/>
              </a:rPr>
              <a:t>Ability to bridge Federal program to local realities in culturally appropriate ways</a:t>
            </a:r>
          </a:p>
          <a:p>
            <a:pPr marL="914400" lvl="1" indent="-449263" defTabSz="739775">
              <a:lnSpc>
                <a:spcPct val="100000"/>
              </a:lnSpc>
              <a:spcBef>
                <a:spcPts val="600"/>
              </a:spcBef>
              <a:buFont typeface="Wingdings" panose="05000000000000000000" pitchFamily="2" charset="2"/>
              <a:buChar char="Ø"/>
            </a:pPr>
            <a:r>
              <a:rPr lang="en-US" sz="2000" dirty="0">
                <a:solidFill>
                  <a:srgbClr val="000000"/>
                </a:solidFill>
                <a:latin typeface="Arial" panose="020B0604020202020204" pitchFamily="34" charset="0"/>
                <a:cs typeface="Arial" panose="020B0604020202020204" pitchFamily="34" charset="0"/>
              </a:rPr>
              <a:t>Ability to help dovetail EPA programs with other federal programs </a:t>
            </a:r>
          </a:p>
          <a:p>
            <a:pPr marL="914400" lvl="1" indent="-449263" defTabSz="739775">
              <a:lnSpc>
                <a:spcPct val="100000"/>
              </a:lnSpc>
              <a:spcBef>
                <a:spcPts val="600"/>
              </a:spcBef>
              <a:buFont typeface="Wingdings" panose="05000000000000000000" pitchFamily="2" charset="2"/>
              <a:buChar char="Ø"/>
            </a:pPr>
            <a:r>
              <a:rPr lang="en-US" sz="2000" dirty="0">
                <a:solidFill>
                  <a:srgbClr val="000000"/>
                </a:solidFill>
                <a:latin typeface="Arial" panose="020B0604020202020204" pitchFamily="34" charset="0"/>
                <a:cs typeface="Arial" panose="020B0604020202020204" pitchFamily="34" charset="0"/>
              </a:rPr>
              <a:t>etc. … (?)</a:t>
            </a:r>
          </a:p>
        </p:txBody>
      </p:sp>
    </p:spTree>
    <p:extLst>
      <p:ext uri="{BB962C8B-B14F-4D97-AF65-F5344CB8AC3E}">
        <p14:creationId xmlns:p14="http://schemas.microsoft.com/office/powerpoint/2010/main" val="2487094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868D594-762A-4EEA-AF24-2DF50015E02B}"/>
              </a:ext>
            </a:extLst>
          </p:cNvPr>
          <p:cNvSpPr/>
          <p:nvPr/>
        </p:nvSpPr>
        <p:spPr>
          <a:xfrm>
            <a:off x="0" y="217714"/>
            <a:ext cx="9144000" cy="1364343"/>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2E89A4EC-4243-4B44-B080-8A15F7A5470E}"/>
              </a:ext>
            </a:extLst>
          </p:cNvPr>
          <p:cNvSpPr/>
          <p:nvPr/>
        </p:nvSpPr>
        <p:spPr>
          <a:xfrm>
            <a:off x="116620" y="310947"/>
            <a:ext cx="8925780" cy="1165886"/>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33829"/>
            <a:ext cx="8229600" cy="1143000"/>
          </a:xfrm>
        </p:spPr>
        <p:txBody>
          <a:bodyPr>
            <a:normAutofit/>
          </a:bodyPr>
          <a:lstStyle/>
          <a:p>
            <a:r>
              <a:rPr lang="en-US" sz="3600" b="1" cap="small" dirty="0">
                <a:solidFill>
                  <a:srgbClr val="000000"/>
                </a:solidFill>
                <a:latin typeface="Arial" panose="020B0604020202020204" pitchFamily="34" charset="0"/>
                <a:cs typeface="Arial" panose="020B0604020202020204" pitchFamily="34" charset="0"/>
              </a:rPr>
              <a:t>Where’s the work?</a:t>
            </a:r>
            <a:endParaRPr lang="en-US" sz="3600" cap="small" dirty="0">
              <a:latin typeface="Arial" panose="020B0604020202020204" pitchFamily="34" charset="0"/>
              <a:cs typeface="Arial" panose="020B0604020202020204" pitchFamily="34" charset="0"/>
            </a:endParaRPr>
          </a:p>
        </p:txBody>
      </p:sp>
      <p:graphicFrame>
        <p:nvGraphicFramePr>
          <p:cNvPr id="8" name="Chart 7">
            <a:extLst>
              <a:ext uri="{FF2B5EF4-FFF2-40B4-BE49-F238E27FC236}">
                <a16:creationId xmlns:a16="http://schemas.microsoft.com/office/drawing/2014/main" id="{00000000-0008-0000-0A00-000002000000}"/>
              </a:ext>
            </a:extLst>
          </p:cNvPr>
          <p:cNvGraphicFramePr>
            <a:graphicFrameLocks/>
          </p:cNvGraphicFramePr>
          <p:nvPr>
            <p:extLst>
              <p:ext uri="{D42A27DB-BD31-4B8C-83A1-F6EECF244321}">
                <p14:modId xmlns:p14="http://schemas.microsoft.com/office/powerpoint/2010/main" val="1977881306"/>
              </p:ext>
            </p:extLst>
          </p:nvPr>
        </p:nvGraphicFramePr>
        <p:xfrm>
          <a:off x="318547" y="2215245"/>
          <a:ext cx="8521926" cy="4171043"/>
        </p:xfrm>
        <a:graphic>
          <a:graphicData uri="http://schemas.openxmlformats.org/drawingml/2006/chart">
            <c:chart xmlns:c="http://schemas.openxmlformats.org/drawingml/2006/chart" xmlns:r="http://schemas.openxmlformats.org/officeDocument/2006/relationships" r:id="rId2"/>
          </a:graphicData>
        </a:graphic>
      </p:graphicFrame>
      <p:sp>
        <p:nvSpPr>
          <p:cNvPr id="9" name="Content Placeholder 2">
            <a:extLst>
              <a:ext uri="{FF2B5EF4-FFF2-40B4-BE49-F238E27FC236}">
                <a16:creationId xmlns:a16="http://schemas.microsoft.com/office/drawing/2014/main" id="{AA7226B9-A68C-4C1D-AF96-AD0BBC955EE9}"/>
              </a:ext>
            </a:extLst>
          </p:cNvPr>
          <p:cNvSpPr>
            <a:spLocks noGrp="1"/>
          </p:cNvSpPr>
          <p:nvPr>
            <p:ph idx="1"/>
          </p:nvPr>
        </p:nvSpPr>
        <p:spPr>
          <a:xfrm>
            <a:off x="457200" y="6355865"/>
            <a:ext cx="8229600" cy="415051"/>
          </a:xfrm>
        </p:spPr>
        <p:txBody>
          <a:bodyPr>
            <a:normAutofit/>
          </a:bodyPr>
          <a:lstStyle/>
          <a:p>
            <a:pPr marL="0" indent="0" algn="ctr">
              <a:lnSpc>
                <a:spcPct val="100000"/>
              </a:lnSpc>
              <a:spcBef>
                <a:spcPts val="0"/>
              </a:spcBef>
              <a:spcAft>
                <a:spcPts val="1200"/>
              </a:spcAft>
              <a:buNone/>
            </a:pPr>
            <a:r>
              <a:rPr lang="en-US" sz="2000" dirty="0">
                <a:solidFill>
                  <a:srgbClr val="000000"/>
                </a:solidFill>
                <a:latin typeface="Arial" panose="020B0604020202020204" pitchFamily="34" charset="0"/>
                <a:cs typeface="Arial" panose="020B0604020202020204" pitchFamily="34" charset="0"/>
              </a:rPr>
              <a:t>EPA Regions</a:t>
            </a:r>
          </a:p>
        </p:txBody>
      </p:sp>
      <p:sp>
        <p:nvSpPr>
          <p:cNvPr id="10" name="Content Placeholder 2">
            <a:extLst>
              <a:ext uri="{FF2B5EF4-FFF2-40B4-BE49-F238E27FC236}">
                <a16:creationId xmlns:a16="http://schemas.microsoft.com/office/drawing/2014/main" id="{DB07C253-4E66-42BD-853A-D12A793A7AAB}"/>
              </a:ext>
            </a:extLst>
          </p:cNvPr>
          <p:cNvSpPr txBox="1">
            <a:spLocks/>
          </p:cNvSpPr>
          <p:nvPr/>
        </p:nvSpPr>
        <p:spPr>
          <a:xfrm>
            <a:off x="0" y="1675290"/>
            <a:ext cx="9143999" cy="560194"/>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spcBef>
                <a:spcPts val="0"/>
              </a:spcBef>
              <a:buFont typeface="Arial" panose="020B0604020202020204" pitchFamily="34" charset="0"/>
              <a:buNone/>
            </a:pPr>
            <a:r>
              <a:rPr lang="en-US" sz="1800" b="1" dirty="0">
                <a:solidFill>
                  <a:srgbClr val="000000"/>
                </a:solidFill>
                <a:latin typeface="Arial" panose="020B0604020202020204" pitchFamily="34" charset="0"/>
                <a:cs typeface="Arial" panose="020B0604020202020204" pitchFamily="34" charset="0"/>
              </a:rPr>
              <a:t>Indian Country Distribution of Regulated Facilities, Land Area, </a:t>
            </a:r>
          </a:p>
          <a:p>
            <a:pPr marL="0" indent="0" algn="ctr">
              <a:lnSpc>
                <a:spcPct val="100000"/>
              </a:lnSpc>
              <a:spcBef>
                <a:spcPts val="0"/>
              </a:spcBef>
              <a:buFont typeface="Arial" panose="020B0604020202020204" pitchFamily="34" charset="0"/>
              <a:buNone/>
            </a:pPr>
            <a:r>
              <a:rPr lang="en-US" sz="1800" b="1" dirty="0">
                <a:solidFill>
                  <a:srgbClr val="000000"/>
                </a:solidFill>
                <a:latin typeface="Arial" panose="020B0604020202020204" pitchFamily="34" charset="0"/>
                <a:cs typeface="Arial" panose="020B0604020202020204" pitchFamily="34" charset="0"/>
              </a:rPr>
              <a:t>Water Area, and Population </a:t>
            </a:r>
          </a:p>
        </p:txBody>
      </p:sp>
    </p:spTree>
    <p:extLst>
      <p:ext uri="{BB962C8B-B14F-4D97-AF65-F5344CB8AC3E}">
        <p14:creationId xmlns:p14="http://schemas.microsoft.com/office/powerpoint/2010/main" val="5450156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EsriMapsInfo xmlns="ESRI.ArcGIS.Mapping.OfficeIntegration.PowerPointInfo">
  <Version>Version1</Version>
  <RequiresSignIn>False</RequiresSignIn>
</EsriMapsInfo>
</file>

<file path=customXml/item10.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239C1D81-AA8E-47DD-871D-1CE05E788AEE}">
  <ds:schemaRefs>
    <ds:schemaRef ds:uri="ESRI.ArcGIS.Mapping.OfficeIntegration.PowerPointInfo"/>
  </ds:schemaRefs>
</ds:datastoreItem>
</file>

<file path=customXml/itemProps10.xml><?xml version="1.0" encoding="utf-8"?>
<ds:datastoreItem xmlns:ds="http://schemas.openxmlformats.org/officeDocument/2006/customXml" ds:itemID="{DB5B0EB3-E289-48F4-A483-7F99BD380547}">
  <ds:schemaRefs>
    <ds:schemaRef ds:uri="ESRI.ArcGIS.Mapping.OfficeIntegration.PowerPointInfo"/>
  </ds:schemaRefs>
</ds:datastoreItem>
</file>

<file path=customXml/itemProps2.xml><?xml version="1.0" encoding="utf-8"?>
<ds:datastoreItem xmlns:ds="http://schemas.openxmlformats.org/officeDocument/2006/customXml" ds:itemID="{D6ECD2F4-6D6D-4074-932C-46963F3CC924}">
  <ds:schemaRefs>
    <ds:schemaRef ds:uri="ESRI.ArcGIS.Mapping.OfficeIntegration.PowerPointInfo"/>
  </ds:schemaRefs>
</ds:datastoreItem>
</file>

<file path=customXml/itemProps3.xml><?xml version="1.0" encoding="utf-8"?>
<ds:datastoreItem xmlns:ds="http://schemas.openxmlformats.org/officeDocument/2006/customXml" ds:itemID="{F876BD1C-7FD1-44C4-8D50-7DAB2A46AFA4}">
  <ds:schemaRefs>
    <ds:schemaRef ds:uri="ESRI.ArcGIS.Mapping.OfficeIntegration.PowerPointInfo"/>
  </ds:schemaRefs>
</ds:datastoreItem>
</file>

<file path=customXml/itemProps4.xml><?xml version="1.0" encoding="utf-8"?>
<ds:datastoreItem xmlns:ds="http://schemas.openxmlformats.org/officeDocument/2006/customXml" ds:itemID="{1CA13A49-23FA-43D4-AA2A-7AB2066FE6AF}">
  <ds:schemaRefs>
    <ds:schemaRef ds:uri="ESRI.ArcGIS.Mapping.OfficeIntegration.PowerPointInfo"/>
  </ds:schemaRefs>
</ds:datastoreItem>
</file>

<file path=customXml/itemProps5.xml><?xml version="1.0" encoding="utf-8"?>
<ds:datastoreItem xmlns:ds="http://schemas.openxmlformats.org/officeDocument/2006/customXml" ds:itemID="{AD6569C5-666C-49C5-985E-B309C6988CE9}">
  <ds:schemaRefs>
    <ds:schemaRef ds:uri="ESRI.ArcGIS.Mapping.OfficeIntegration.PowerPointInfo"/>
  </ds:schemaRefs>
</ds:datastoreItem>
</file>

<file path=customXml/itemProps6.xml><?xml version="1.0" encoding="utf-8"?>
<ds:datastoreItem xmlns:ds="http://schemas.openxmlformats.org/officeDocument/2006/customXml" ds:itemID="{D7CA51BD-C544-4CE7-8A38-66DE836D52E6}">
  <ds:schemaRefs>
    <ds:schemaRef ds:uri="ESRI.ArcGIS.Mapping.OfficeIntegration.PowerPointInfo"/>
  </ds:schemaRefs>
</ds:datastoreItem>
</file>

<file path=customXml/itemProps7.xml><?xml version="1.0" encoding="utf-8"?>
<ds:datastoreItem xmlns:ds="http://schemas.openxmlformats.org/officeDocument/2006/customXml" ds:itemID="{D56140D0-4E49-4045-9DA8-37B8C21EE2A0}">
  <ds:schemaRefs>
    <ds:schemaRef ds:uri="ESRI.ArcGIS.Mapping.OfficeIntegration.PowerPointInfo"/>
  </ds:schemaRefs>
</ds:datastoreItem>
</file>

<file path=customXml/itemProps8.xml><?xml version="1.0" encoding="utf-8"?>
<ds:datastoreItem xmlns:ds="http://schemas.openxmlformats.org/officeDocument/2006/customXml" ds:itemID="{9548D3E9-CFF5-423C-96F0-8F5EC26E93FF}">
  <ds:schemaRefs>
    <ds:schemaRef ds:uri="ESRI.ArcGIS.Mapping.OfficeIntegration.PowerPointInfo"/>
  </ds:schemaRefs>
</ds:datastoreItem>
</file>

<file path=customXml/itemProps9.xml><?xml version="1.0" encoding="utf-8"?>
<ds:datastoreItem xmlns:ds="http://schemas.openxmlformats.org/officeDocument/2006/customXml" ds:itemID="{8D5190DD-610E-4FCA-8349-F0CD469DF49F}">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
  <TotalTime>8271</TotalTime>
  <Words>700</Words>
  <Application>Microsoft Office PowerPoint</Application>
  <PresentationFormat>On-screen Show (4:3)</PresentationFormat>
  <Paragraphs>59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Office Theme</vt:lpstr>
      <vt:lpstr>Strategic Human Resources Management Providing Accountability for Your Agency’s Mission in Indian Country </vt:lpstr>
      <vt:lpstr>Hypothesis</vt:lpstr>
      <vt:lpstr>Basic Concepts…</vt:lpstr>
      <vt:lpstr>Human Capital Framework (HCF)</vt:lpstr>
      <vt:lpstr>Human Capital Framework (HCF)</vt:lpstr>
      <vt:lpstr>Human Capital Framework (HCF)</vt:lpstr>
      <vt:lpstr>Human Capital Framework (HCF)</vt:lpstr>
      <vt:lpstr>Aligning EPA’s Mission with FTE Requirements</vt:lpstr>
      <vt:lpstr>Where’s the work?</vt:lpstr>
      <vt:lpstr>Where’s the work?</vt:lpstr>
      <vt:lpstr>Where’s the work?</vt:lpstr>
    </vt:vector>
  </TitlesOfParts>
  <Company>University of North Dakota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Tools for Protecting the Indian Country Environment</dc:title>
  <dc:creator>School of Law</dc:creator>
  <cp:lastModifiedBy>Jones, Luke</cp:lastModifiedBy>
  <cp:revision>167</cp:revision>
  <cp:lastPrinted>2010-03-11T19:32:28Z</cp:lastPrinted>
  <dcterms:created xsi:type="dcterms:W3CDTF">2010-03-30T20:14:44Z</dcterms:created>
  <dcterms:modified xsi:type="dcterms:W3CDTF">2019-06-14T17:49:10Z</dcterms:modified>
</cp:coreProperties>
</file>