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 id="2147483849" r:id="rId2"/>
  </p:sldMasterIdLst>
  <p:notesMasterIdLst>
    <p:notesMasterId r:id="rId11"/>
  </p:notesMasterIdLst>
  <p:sldIdLst>
    <p:sldId id="288" r:id="rId3"/>
    <p:sldId id="280" r:id="rId4"/>
    <p:sldId id="278" r:id="rId5"/>
    <p:sldId id="289" r:id="rId6"/>
    <p:sldId id="283" r:id="rId7"/>
    <p:sldId id="284" r:id="rId8"/>
    <p:sldId id="285" r:id="rId9"/>
    <p:sldId id="286" r:id="rId1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E9AA8"/>
    <a:srgbClr val="DFD1B6"/>
    <a:srgbClr val="EEDFBF"/>
    <a:srgbClr val="63A7FF"/>
    <a:srgbClr val="F2D8BA"/>
    <a:srgbClr val="B93380"/>
    <a:srgbClr val="BB6956"/>
    <a:srgbClr val="F0D7B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672" autoAdjust="0"/>
    <p:restoredTop sz="94660"/>
  </p:normalViewPr>
  <p:slideViewPr>
    <p:cSldViewPr>
      <p:cViewPr varScale="1">
        <p:scale>
          <a:sx n="59" d="100"/>
          <a:sy n="59" d="100"/>
        </p:scale>
        <p:origin x="-62" y="-1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3"/>
          <p:cNvSpPr>
            <a:spLocks noGrp="1" noChangeArrowheads="1"/>
          </p:cNvSpPr>
          <p:nvPr>
            <p:ph type="dt" idx="1"/>
          </p:nvPr>
        </p:nvSpPr>
        <p:spPr bwMode="auto">
          <a:xfrm>
            <a:off x="3962400" y="0"/>
            <a:ext cx="3048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fld id="{DA11E26C-21A5-4BB7-9C45-BA8BD5F3FFFE}" type="datetime1">
              <a:rPr lang="en-US"/>
              <a:pPr/>
              <a:t>6/16/2016</a:t>
            </a:fld>
            <a:endParaRPr lang="en-US"/>
          </a:p>
        </p:txBody>
      </p:sp>
      <p:sp>
        <p:nvSpPr>
          <p:cNvPr id="27652" name="Placeholder 4"/>
          <p:cNvSpPr>
            <a:spLocks noGrp="1" noRot="1" noChangeAspect="1" noChangeArrowheads="1" noTextEdit="1"/>
          </p:cNvSpPr>
          <p:nvPr>
            <p:ph type="sldImg" idx="2"/>
          </p:nvPr>
        </p:nvSpPr>
        <p:spPr bwMode="auto">
          <a:xfrm>
            <a:off x="1168400" y="685800"/>
            <a:ext cx="4673600" cy="350520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14400" y="4419600"/>
            <a:ext cx="51816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54" name="Rectangle 6"/>
          <p:cNvSpPr>
            <a:spLocks noGrp="1" noChangeArrowheads="1"/>
          </p:cNvSpPr>
          <p:nvPr>
            <p:ph type="ftr" sz="quarter" idx="4"/>
          </p:nvPr>
        </p:nvSpPr>
        <p:spPr bwMode="auto">
          <a:xfrm>
            <a:off x="0" y="8839200"/>
            <a:ext cx="3048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5" name="Rectangle 7"/>
          <p:cNvSpPr>
            <a:spLocks noGrp="1" noChangeArrowheads="1"/>
          </p:cNvSpPr>
          <p:nvPr>
            <p:ph type="sldNum" sz="quarter" idx="5"/>
          </p:nvPr>
        </p:nvSpPr>
        <p:spPr bwMode="auto">
          <a:xfrm>
            <a:off x="3962400" y="8839200"/>
            <a:ext cx="3048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EA7F9619-602B-4734-A833-F4F9329D4907}" type="slidenum">
              <a:rPr lang="en-US"/>
              <a:pPr/>
              <a:t>‹#›</a:t>
            </a:fld>
            <a:endParaRPr lang="en-US"/>
          </a:p>
        </p:txBody>
      </p:sp>
    </p:spTree>
    <p:extLst>
      <p:ext uri="{BB962C8B-B14F-4D97-AF65-F5344CB8AC3E}">
        <p14:creationId xmlns:p14="http://schemas.microsoft.com/office/powerpoint/2010/main" val="773483573"/>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Calibri" pitchFamily="-60" charset="0"/>
        <a:ea typeface="ＭＳ Ｐゴシック" pitchFamily="-60" charset="-128"/>
        <a:cs typeface="ＭＳ Ｐゴシック" pitchFamily="-60" charset="-128"/>
      </a:defRPr>
    </a:lvl1pPr>
    <a:lvl2pPr marL="457200" algn="l" defTabSz="457200" rtl="0" fontAlgn="base">
      <a:spcBef>
        <a:spcPct val="30000"/>
      </a:spcBef>
      <a:spcAft>
        <a:spcPct val="0"/>
      </a:spcAft>
      <a:defRPr sz="1200" kern="1200">
        <a:solidFill>
          <a:schemeClr val="tx1"/>
        </a:solidFill>
        <a:latin typeface="Calibri" pitchFamily="-60" charset="0"/>
        <a:ea typeface="ＭＳ Ｐゴシック" pitchFamily="-60" charset="-128"/>
        <a:cs typeface="+mn-cs"/>
      </a:defRPr>
    </a:lvl2pPr>
    <a:lvl3pPr marL="914400" algn="l" defTabSz="457200" rtl="0" fontAlgn="base">
      <a:spcBef>
        <a:spcPct val="30000"/>
      </a:spcBef>
      <a:spcAft>
        <a:spcPct val="0"/>
      </a:spcAft>
      <a:defRPr sz="1200" kern="1200">
        <a:solidFill>
          <a:schemeClr val="tx1"/>
        </a:solidFill>
        <a:latin typeface="Calibri" pitchFamily="-60" charset="0"/>
        <a:ea typeface="ＭＳ Ｐゴシック" pitchFamily="-60" charset="-128"/>
        <a:cs typeface="+mn-cs"/>
      </a:defRPr>
    </a:lvl3pPr>
    <a:lvl4pPr marL="1371600" algn="l" defTabSz="457200" rtl="0" fontAlgn="base">
      <a:spcBef>
        <a:spcPct val="30000"/>
      </a:spcBef>
      <a:spcAft>
        <a:spcPct val="0"/>
      </a:spcAft>
      <a:defRPr sz="1200" kern="1200">
        <a:solidFill>
          <a:schemeClr val="tx1"/>
        </a:solidFill>
        <a:latin typeface="Calibri" pitchFamily="-60" charset="0"/>
        <a:ea typeface="ＭＳ Ｐゴシック" pitchFamily="-60" charset="-128"/>
        <a:cs typeface="+mn-cs"/>
      </a:defRPr>
    </a:lvl4pPr>
    <a:lvl5pPr marL="1828800" algn="l" defTabSz="457200" rtl="0" fontAlgn="base">
      <a:spcBef>
        <a:spcPct val="30000"/>
      </a:spcBef>
      <a:spcAft>
        <a:spcPct val="0"/>
      </a:spcAft>
      <a:defRPr sz="1200" kern="1200">
        <a:solidFill>
          <a:schemeClr val="tx1"/>
        </a:solidFill>
        <a:latin typeface="Calibri" pitchFamily="-60" charset="0"/>
        <a:ea typeface="ＭＳ Ｐゴシック" pitchFamily="-6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ceholder 2"/>
          <p:cNvSpPr>
            <a:spLocks noGrp="1" noRot="1" noChangeAspect="1" noChangeArrowheads="1" noTextEdit="1"/>
          </p:cNvSpPr>
          <p:nvPr>
            <p:ph type="sldImg"/>
          </p:nvPr>
        </p:nvSpPr>
        <p:spPr>
          <a:ln/>
        </p:spPr>
      </p:sp>
      <p:sp>
        <p:nvSpPr>
          <p:cNvPr id="28675" name="Placeholder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5045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laceholder 2"/>
          <p:cNvSpPr>
            <a:spLocks noGrp="1" noRot="1" noChangeAspect="1" noChangeArrowheads="1" noTextEdit="1"/>
          </p:cNvSpPr>
          <p:nvPr>
            <p:ph type="sldImg"/>
          </p:nvPr>
        </p:nvSpPr>
        <p:spPr>
          <a:ln/>
        </p:spPr>
      </p:sp>
      <p:sp>
        <p:nvSpPr>
          <p:cNvPr id="31747" name="Placeholder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22602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ceholder 2"/>
          <p:cNvSpPr>
            <a:spLocks noGrp="1" noRot="1" noChangeAspect="1" noChangeArrowheads="1" noTextEdit="1"/>
          </p:cNvSpPr>
          <p:nvPr>
            <p:ph type="sldImg"/>
          </p:nvPr>
        </p:nvSpPr>
        <p:spPr>
          <a:ln/>
        </p:spPr>
      </p:sp>
      <p:sp>
        <p:nvSpPr>
          <p:cNvPr id="37891" name="Placeholder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64290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ceholder 2"/>
          <p:cNvSpPr>
            <a:spLocks noGrp="1" noRot="1" noChangeAspect="1" noChangeArrowheads="1" noTextEdit="1"/>
          </p:cNvSpPr>
          <p:nvPr>
            <p:ph type="sldImg"/>
          </p:nvPr>
        </p:nvSpPr>
        <p:spPr>
          <a:ln/>
        </p:spPr>
      </p:sp>
      <p:sp>
        <p:nvSpPr>
          <p:cNvPr id="37891" name="Placeholder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51134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ceholder 2"/>
          <p:cNvSpPr>
            <a:spLocks noGrp="1" noRot="1" noChangeAspect="1" noChangeArrowheads="1" noTextEdit="1"/>
          </p:cNvSpPr>
          <p:nvPr>
            <p:ph type="sldImg"/>
          </p:nvPr>
        </p:nvSpPr>
        <p:spPr>
          <a:ln/>
        </p:spPr>
      </p:sp>
      <p:sp>
        <p:nvSpPr>
          <p:cNvPr id="37891" name="Placeholder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05466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ceholder 2"/>
          <p:cNvSpPr>
            <a:spLocks noGrp="1" noRot="1" noChangeAspect="1" noChangeArrowheads="1" noTextEdit="1"/>
          </p:cNvSpPr>
          <p:nvPr>
            <p:ph type="sldImg"/>
          </p:nvPr>
        </p:nvSpPr>
        <p:spPr>
          <a:ln/>
        </p:spPr>
      </p:sp>
      <p:sp>
        <p:nvSpPr>
          <p:cNvPr id="37891" name="Placeholder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29382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ceholder 2"/>
          <p:cNvSpPr>
            <a:spLocks noGrp="1" noRot="1" noChangeAspect="1" noChangeArrowheads="1" noTextEdit="1"/>
          </p:cNvSpPr>
          <p:nvPr>
            <p:ph type="sldImg"/>
          </p:nvPr>
        </p:nvSpPr>
        <p:spPr>
          <a:ln/>
        </p:spPr>
      </p:sp>
      <p:sp>
        <p:nvSpPr>
          <p:cNvPr id="37891" name="Placeholder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34955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ceholder 2"/>
          <p:cNvSpPr>
            <a:spLocks noGrp="1" noRot="1" noChangeAspect="1" noChangeArrowheads="1" noTextEdit="1"/>
          </p:cNvSpPr>
          <p:nvPr>
            <p:ph type="sldImg"/>
          </p:nvPr>
        </p:nvSpPr>
        <p:spPr>
          <a:ln/>
        </p:spPr>
      </p:sp>
      <p:sp>
        <p:nvSpPr>
          <p:cNvPr id="37891" name="Placeholder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789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2895600" y="1143000"/>
            <a:ext cx="5562600" cy="2286000"/>
          </a:xfrm>
          <a:effectLst>
            <a:outerShdw blurRad="63500" algn="ctr" rotWithShape="0">
              <a:srgbClr val="FFFFFF">
                <a:alpha val="75000"/>
              </a:srgbClr>
            </a:outerShdw>
          </a:effectLst>
        </p:spPr>
        <p:txBody>
          <a:bodyPr/>
          <a:lstStyle>
            <a:lvl1pPr algn="r">
              <a:defRPr b="0"/>
            </a:lvl1pPr>
          </a:lstStyle>
          <a:p>
            <a:r>
              <a:rPr lang="en-US"/>
              <a:t>Click to edit Master title style</a:t>
            </a:r>
          </a:p>
        </p:txBody>
      </p:sp>
      <p:sp>
        <p:nvSpPr>
          <p:cNvPr id="79875" name="Rectangle 3"/>
          <p:cNvSpPr>
            <a:spLocks noGrp="1" noChangeArrowheads="1"/>
          </p:cNvSpPr>
          <p:nvPr>
            <p:ph type="subTitle" idx="1"/>
          </p:nvPr>
        </p:nvSpPr>
        <p:spPr>
          <a:xfrm>
            <a:off x="2133600" y="3886200"/>
            <a:ext cx="4267200" cy="2057400"/>
          </a:xfrm>
          <a:effectLst/>
        </p:spPr>
        <p:txBody>
          <a:bodyPr/>
          <a:lstStyle>
            <a:lvl1pPr marL="0" indent="0">
              <a:buFont typeface="Wingdings" pitchFamily="-60" charset="2"/>
              <a:buNone/>
              <a:defRPr i="1"/>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fld id="{C5650F2E-7DDE-4362-B684-3D0F3B794772}" type="datetimeFigureOut">
              <a:rPr lang="en-US"/>
              <a:pPr>
                <a:defRPr/>
              </a:pPr>
              <a:t>6/16/2016</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295400" cy="457200"/>
          </a:xfrm>
        </p:spPr>
        <p:txBody>
          <a:bodyPr/>
          <a:lstStyle>
            <a:lvl1pPr>
              <a:defRPr/>
            </a:lvl1pPr>
          </a:lstStyle>
          <a:p>
            <a:pPr>
              <a:defRPr/>
            </a:pPr>
            <a:fld id="{A74C2036-AEBF-4A19-89C5-B2E4416032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F6B8AC7-4F73-4D0B-89AF-1E743ED4D394}" type="datetimeFigureOut">
              <a:rPr lang="en-US"/>
              <a:pPr>
                <a:defRPr/>
              </a:pPr>
              <a:t>6/16/2016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CACC10-8FC9-4128-902B-9CE0EA6AC2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B842649-D142-41DA-A2DE-03A472B418F2}" type="datetimeFigureOut">
              <a:rPr lang="en-US"/>
              <a:pPr>
                <a:defRPr/>
              </a:pPr>
              <a:t>6/16/2016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FDFFB2-151B-4540-AAA9-FA64D04CF59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092534-849F-4CA6-BCD9-F95460951EFE}" type="datetimeFigureOut">
              <a:rPr lang="en-US">
                <a:solidFill>
                  <a:srgbClr val="000000"/>
                </a:solidFill>
              </a:rPr>
              <a:pPr>
                <a:defRPr/>
              </a:pPr>
              <a:t>6/16/2016</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439A831-027C-405B-8FD8-BACD32ADC5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737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00C1620-E8BF-4F2A-952E-D80F0C1A75A8}" type="datetimeFigureOut">
              <a:rPr lang="en-US"/>
              <a:pPr>
                <a:defRPr/>
              </a:pPr>
              <a:t>6/16/2016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E31E3F-89BC-456F-A399-7AEE08A29B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A88CA67-CF57-43A6-BF03-6DDF1615AC7B}" type="datetimeFigureOut">
              <a:rPr lang="en-US"/>
              <a:pPr>
                <a:defRPr/>
              </a:pPr>
              <a:t>6/16/2016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EE7917-C248-4A08-A845-D00FF201121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2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9812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D7B585F1-FCE8-412F-9631-C9C921CA7DFD}" type="datetimeFigureOut">
              <a:rPr lang="en-US"/>
              <a:pPr>
                <a:defRPr/>
              </a:pPr>
              <a:t>6/16/2016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4FC9BC-207B-4375-B948-05840BDDAE7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BE23C885-C78A-4416-8522-13B34CACF3D2}" type="datetimeFigureOut">
              <a:rPr lang="en-US"/>
              <a:pPr>
                <a:defRPr/>
              </a:pPr>
              <a:t>6/16/2016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4C33DE3-A2E8-42E7-8637-D46499913F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318CDBD-51A3-47DD-B31C-0E8A4EC51968}" type="datetimeFigureOut">
              <a:rPr lang="en-US"/>
              <a:pPr>
                <a:defRPr/>
              </a:pPr>
              <a:t>6/16/2016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5D9E00-9E6F-4A83-802B-778B83B164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092534-849F-4CA6-BCD9-F95460951EFE}" type="datetimeFigureOut">
              <a:rPr lang="en-US"/>
              <a:pPr>
                <a:defRPr/>
              </a:pPr>
              <a:t>6/16/2016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39A831-027C-405B-8FD8-BACD32ADC5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403B3FC-42B9-4449-93D3-16A42A18EB07}" type="datetimeFigureOut">
              <a:rPr lang="en-US"/>
              <a:pPr>
                <a:defRPr/>
              </a:pPr>
              <a:t>6/16/2016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C6ED89-68B8-40C5-A0E2-9BE2FD8E31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D884C56-6D3C-4E7E-8D27-8889D854E6D8}" type="datetimeFigureOut">
              <a:rPr lang="en-US"/>
              <a:pPr>
                <a:defRPr/>
              </a:pPr>
              <a:t>6/16/2016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2BF452-2D74-4481-AF31-664B588BDA0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blurRad="63500" algn="ctr" rotWithShape="0">
              <a:srgbClr val="FFFFF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Rectangle 3"/>
          <p:cNvSpPr>
            <a:spLocks noGrp="1" noChangeArrowheads="1"/>
          </p:cNvSpPr>
          <p:nvPr>
            <p:ph type="body" idx="1"/>
          </p:nvPr>
        </p:nvSpPr>
        <p:spPr bwMode="auto">
          <a:xfrm>
            <a:off x="1295400" y="1981200"/>
            <a:ext cx="7162800" cy="4114800"/>
          </a:xfrm>
          <a:prstGeom prst="rect">
            <a:avLst/>
          </a:prstGeom>
          <a:noFill/>
          <a:ln w="9525">
            <a:noFill/>
            <a:miter lim="800000"/>
            <a:headEnd/>
            <a:tailEnd/>
          </a:ln>
          <a:effectLst>
            <a:outerShdw blurRad="381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885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j-lt"/>
                <a:ea typeface="+mn-ea"/>
                <a:cs typeface="+mn-cs"/>
              </a:defRPr>
            </a:lvl1pPr>
          </a:lstStyle>
          <a:p>
            <a:pPr>
              <a:defRPr/>
            </a:pPr>
            <a:fld id="{FEC4A523-48CF-4B94-B94B-85EC4BEF78A7}" type="datetimeFigureOut">
              <a:rPr lang="en-US"/>
              <a:pPr>
                <a:defRPr/>
              </a:pPr>
              <a:t>6/16/2016</a:t>
            </a:fld>
            <a:endParaRPr lang="en-US"/>
          </a:p>
        </p:txBody>
      </p:sp>
      <p:sp>
        <p:nvSpPr>
          <p:cNvPr id="788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j-lt"/>
                <a:ea typeface="+mn-ea"/>
                <a:cs typeface="+mn-cs"/>
              </a:defRPr>
            </a:lvl1pPr>
          </a:lstStyle>
          <a:p>
            <a:pPr>
              <a:defRPr/>
            </a:pPr>
            <a:endParaRPr lang="en-US"/>
          </a:p>
        </p:txBody>
      </p:sp>
      <p:sp>
        <p:nvSpPr>
          <p:cNvPr id="7885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j-lt"/>
                <a:ea typeface="+mn-ea"/>
                <a:cs typeface="+mn-cs"/>
              </a:defRPr>
            </a:lvl1pPr>
          </a:lstStyle>
          <a:p>
            <a:pPr>
              <a:defRPr/>
            </a:pPr>
            <a:fld id="{0964A629-9368-4A7A-88EA-E5C4483F17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8" r:id="rId1"/>
    <p:sldLayoutId id="2147483847" r:id="rId2"/>
    <p:sldLayoutId id="2147483846" r:id="rId3"/>
    <p:sldLayoutId id="2147483845" r:id="rId4"/>
    <p:sldLayoutId id="2147483844" r:id="rId5"/>
    <p:sldLayoutId id="2147483843" r:id="rId6"/>
    <p:sldLayoutId id="2147483842" r:id="rId7"/>
    <p:sldLayoutId id="2147483841" r:id="rId8"/>
    <p:sldLayoutId id="2147483840" r:id="rId9"/>
    <p:sldLayoutId id="2147483839" r:id="rId10"/>
    <p:sldLayoutId id="2147483838" r:id="rId11"/>
  </p:sldLayoutIdLst>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2pPr>
      <a:lvl3pPr algn="l" rtl="0" eaLnBrk="0" fontAlgn="base" hangingPunct="0">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3pPr>
      <a:lvl4pPr algn="l" rtl="0" eaLnBrk="0" fontAlgn="base" hangingPunct="0">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4pPr>
      <a:lvl5pPr algn="l" rtl="0" eaLnBrk="0" fontAlgn="base" hangingPunct="0">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5pPr>
      <a:lvl6pPr marL="457200" algn="l" rtl="0" fontAlgn="base">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6pPr>
      <a:lvl7pPr marL="914400" algn="l" rtl="0" fontAlgn="base">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7pPr>
      <a:lvl8pPr marL="1371600" algn="l" rtl="0" fontAlgn="base">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8pPr>
      <a:lvl9pPr marL="1828800" algn="l" rtl="0" fontAlgn="base">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9pPr>
    </p:titleStyle>
    <p:bodyStyle>
      <a:lvl1pPr marL="342900" indent="-342900" algn="l" rtl="0" eaLnBrk="0" fontAlgn="base" hangingPunct="0">
        <a:spcBef>
          <a:spcPct val="20000"/>
        </a:spcBef>
        <a:spcAft>
          <a:spcPct val="0"/>
        </a:spcAft>
        <a:buFont typeface="Wingdings" pitchFamily="-60"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60"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60" charset="2"/>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60" charset="2"/>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60" charset="2"/>
        <a:buChar char="§"/>
        <a:defRPr sz="2000">
          <a:solidFill>
            <a:schemeClr val="tx1"/>
          </a:solidFill>
          <a:latin typeface="+mn-lt"/>
          <a:ea typeface="+mn-ea"/>
          <a:cs typeface="+mn-cs"/>
        </a:defRPr>
      </a:lvl5pPr>
      <a:lvl6pPr marL="2514600" indent="-228600" algn="l" rtl="0" fontAlgn="base">
        <a:spcBef>
          <a:spcPct val="20000"/>
        </a:spcBef>
        <a:spcAft>
          <a:spcPct val="0"/>
        </a:spcAft>
        <a:buFont typeface="Wingdings" pitchFamily="-60" charset="2"/>
        <a:buChar char="§"/>
        <a:defRPr sz="2000">
          <a:solidFill>
            <a:schemeClr val="tx1"/>
          </a:solidFill>
          <a:latin typeface="+mn-lt"/>
          <a:ea typeface="+mn-ea"/>
          <a:cs typeface="+mn-cs"/>
        </a:defRPr>
      </a:lvl6pPr>
      <a:lvl7pPr marL="2971800" indent="-228600" algn="l" rtl="0" fontAlgn="base">
        <a:spcBef>
          <a:spcPct val="20000"/>
        </a:spcBef>
        <a:spcAft>
          <a:spcPct val="0"/>
        </a:spcAft>
        <a:buFont typeface="Wingdings" pitchFamily="-60" charset="2"/>
        <a:buChar char="§"/>
        <a:defRPr sz="2000">
          <a:solidFill>
            <a:schemeClr val="tx1"/>
          </a:solidFill>
          <a:latin typeface="+mn-lt"/>
          <a:ea typeface="+mn-ea"/>
          <a:cs typeface="+mn-cs"/>
        </a:defRPr>
      </a:lvl7pPr>
      <a:lvl8pPr marL="3429000" indent="-228600" algn="l" rtl="0" fontAlgn="base">
        <a:spcBef>
          <a:spcPct val="20000"/>
        </a:spcBef>
        <a:spcAft>
          <a:spcPct val="0"/>
        </a:spcAft>
        <a:buFont typeface="Wingdings" pitchFamily="-60" charset="2"/>
        <a:buChar char="§"/>
        <a:defRPr sz="2000">
          <a:solidFill>
            <a:schemeClr val="tx1"/>
          </a:solidFill>
          <a:latin typeface="+mn-lt"/>
          <a:ea typeface="+mn-ea"/>
          <a:cs typeface="+mn-cs"/>
        </a:defRPr>
      </a:lvl8pPr>
      <a:lvl9pPr marL="3886200" indent="-228600" algn="l" rtl="0" fontAlgn="base">
        <a:spcBef>
          <a:spcPct val="20000"/>
        </a:spcBef>
        <a:spcAft>
          <a:spcPct val="0"/>
        </a:spcAft>
        <a:buFont typeface="Wingdings" pitchFamily="-60"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blurRad="63500" algn="ctr" rotWithShape="0">
              <a:srgbClr val="FFFFF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Rectangle 3"/>
          <p:cNvSpPr>
            <a:spLocks noGrp="1" noChangeArrowheads="1"/>
          </p:cNvSpPr>
          <p:nvPr>
            <p:ph type="body" idx="1"/>
          </p:nvPr>
        </p:nvSpPr>
        <p:spPr bwMode="auto">
          <a:xfrm>
            <a:off x="1295400" y="1981200"/>
            <a:ext cx="7162800" cy="4114800"/>
          </a:xfrm>
          <a:prstGeom prst="rect">
            <a:avLst/>
          </a:prstGeom>
          <a:noFill/>
          <a:ln w="9525">
            <a:noFill/>
            <a:miter lim="800000"/>
            <a:headEnd/>
            <a:tailEnd/>
          </a:ln>
          <a:effectLst>
            <a:outerShdw blurRad="381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885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j-lt"/>
                <a:ea typeface="+mn-ea"/>
                <a:cs typeface="+mn-cs"/>
              </a:defRPr>
            </a:lvl1pPr>
          </a:lstStyle>
          <a:p>
            <a:pPr>
              <a:defRPr/>
            </a:pPr>
            <a:fld id="{FEC4A523-48CF-4B94-B94B-85EC4BEF78A7}" type="datetimeFigureOut">
              <a:rPr lang="en-US">
                <a:solidFill>
                  <a:srgbClr val="000000"/>
                </a:solidFill>
              </a:rPr>
              <a:pPr>
                <a:defRPr/>
              </a:pPr>
              <a:t>6/16/2016</a:t>
            </a:fld>
            <a:endParaRPr lang="en-US">
              <a:solidFill>
                <a:srgbClr val="000000"/>
              </a:solidFill>
            </a:endParaRPr>
          </a:p>
        </p:txBody>
      </p:sp>
      <p:sp>
        <p:nvSpPr>
          <p:cNvPr id="788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j-lt"/>
                <a:ea typeface="+mn-ea"/>
                <a:cs typeface="+mn-cs"/>
              </a:defRPr>
            </a:lvl1pPr>
          </a:lstStyle>
          <a:p>
            <a:pPr>
              <a:defRPr/>
            </a:pPr>
            <a:endParaRPr lang="en-US">
              <a:solidFill>
                <a:srgbClr val="000000"/>
              </a:solidFill>
            </a:endParaRPr>
          </a:p>
        </p:txBody>
      </p:sp>
      <p:sp>
        <p:nvSpPr>
          <p:cNvPr id="7885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j-lt"/>
                <a:ea typeface="+mn-ea"/>
                <a:cs typeface="+mn-cs"/>
              </a:defRPr>
            </a:lvl1pPr>
          </a:lstStyle>
          <a:p>
            <a:pPr>
              <a:defRPr/>
            </a:pPr>
            <a:fld id="{0964A629-9368-4A7A-88EA-E5C4483F17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2421960"/>
      </p:ext>
    </p:extLst>
  </p:cSld>
  <p:clrMap bg1="lt1" tx1="dk1" bg2="lt2" tx2="dk2" accent1="accent1" accent2="accent2" accent3="accent3" accent4="accent4" accent5="accent5" accent6="accent6" hlink="hlink" folHlink="folHlink"/>
  <p:sldLayoutIdLst>
    <p:sldLayoutId id="2147483850" r:id="rId1"/>
  </p:sldLayoutIdLst>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2pPr>
      <a:lvl3pPr algn="l" rtl="0" eaLnBrk="0" fontAlgn="base" hangingPunct="0">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3pPr>
      <a:lvl4pPr algn="l" rtl="0" eaLnBrk="0" fontAlgn="base" hangingPunct="0">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4pPr>
      <a:lvl5pPr algn="l" rtl="0" eaLnBrk="0" fontAlgn="base" hangingPunct="0">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5pPr>
      <a:lvl6pPr marL="457200" algn="l" rtl="0" fontAlgn="base">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6pPr>
      <a:lvl7pPr marL="914400" algn="l" rtl="0" fontAlgn="base">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7pPr>
      <a:lvl8pPr marL="1371600" algn="l" rtl="0" fontAlgn="base">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8pPr>
      <a:lvl9pPr marL="1828800" algn="l" rtl="0" fontAlgn="base">
        <a:spcBef>
          <a:spcPct val="0"/>
        </a:spcBef>
        <a:spcAft>
          <a:spcPct val="0"/>
        </a:spcAft>
        <a:defRPr sz="4400" b="1">
          <a:solidFill>
            <a:schemeClr val="tx2"/>
          </a:solidFill>
          <a:latin typeface="Copperplate Gothic Light" pitchFamily="-60" charset="0"/>
          <a:ea typeface="ヒラギノ角ゴ Pro W3" pitchFamily="-60" charset="-128"/>
          <a:cs typeface="ヒラギノ角ゴ Pro W3" pitchFamily="-60" charset="-128"/>
        </a:defRPr>
      </a:lvl9pPr>
    </p:titleStyle>
    <p:bodyStyle>
      <a:lvl1pPr marL="342900" indent="-342900" algn="l" rtl="0" eaLnBrk="0" fontAlgn="base" hangingPunct="0">
        <a:spcBef>
          <a:spcPct val="20000"/>
        </a:spcBef>
        <a:spcAft>
          <a:spcPct val="0"/>
        </a:spcAft>
        <a:buFont typeface="Wingdings" pitchFamily="-60"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60"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60" charset="2"/>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60" charset="2"/>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60" charset="2"/>
        <a:buChar char="§"/>
        <a:defRPr sz="2000">
          <a:solidFill>
            <a:schemeClr val="tx1"/>
          </a:solidFill>
          <a:latin typeface="+mn-lt"/>
          <a:ea typeface="+mn-ea"/>
          <a:cs typeface="+mn-cs"/>
        </a:defRPr>
      </a:lvl5pPr>
      <a:lvl6pPr marL="2514600" indent="-228600" algn="l" rtl="0" fontAlgn="base">
        <a:spcBef>
          <a:spcPct val="20000"/>
        </a:spcBef>
        <a:spcAft>
          <a:spcPct val="0"/>
        </a:spcAft>
        <a:buFont typeface="Wingdings" pitchFamily="-60" charset="2"/>
        <a:buChar char="§"/>
        <a:defRPr sz="2000">
          <a:solidFill>
            <a:schemeClr val="tx1"/>
          </a:solidFill>
          <a:latin typeface="+mn-lt"/>
          <a:ea typeface="+mn-ea"/>
          <a:cs typeface="+mn-cs"/>
        </a:defRPr>
      </a:lvl6pPr>
      <a:lvl7pPr marL="2971800" indent="-228600" algn="l" rtl="0" fontAlgn="base">
        <a:spcBef>
          <a:spcPct val="20000"/>
        </a:spcBef>
        <a:spcAft>
          <a:spcPct val="0"/>
        </a:spcAft>
        <a:buFont typeface="Wingdings" pitchFamily="-60" charset="2"/>
        <a:buChar char="§"/>
        <a:defRPr sz="2000">
          <a:solidFill>
            <a:schemeClr val="tx1"/>
          </a:solidFill>
          <a:latin typeface="+mn-lt"/>
          <a:ea typeface="+mn-ea"/>
          <a:cs typeface="+mn-cs"/>
        </a:defRPr>
      </a:lvl7pPr>
      <a:lvl8pPr marL="3429000" indent="-228600" algn="l" rtl="0" fontAlgn="base">
        <a:spcBef>
          <a:spcPct val="20000"/>
        </a:spcBef>
        <a:spcAft>
          <a:spcPct val="0"/>
        </a:spcAft>
        <a:buFont typeface="Wingdings" pitchFamily="-60" charset="2"/>
        <a:buChar char="§"/>
        <a:defRPr sz="2000">
          <a:solidFill>
            <a:schemeClr val="tx1"/>
          </a:solidFill>
          <a:latin typeface="+mn-lt"/>
          <a:ea typeface="+mn-ea"/>
          <a:cs typeface="+mn-cs"/>
        </a:defRPr>
      </a:lvl8pPr>
      <a:lvl9pPr marL="3886200" indent="-228600" algn="l" rtl="0" fontAlgn="base">
        <a:spcBef>
          <a:spcPct val="20000"/>
        </a:spcBef>
        <a:spcAft>
          <a:spcPct val="0"/>
        </a:spcAft>
        <a:buFont typeface="Wingdings" pitchFamily="-60"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1"/>
          <p:cNvSpPr>
            <a:spLocks noChangeArrowheads="1"/>
          </p:cNvSpPr>
          <p:nvPr/>
        </p:nvSpPr>
        <p:spPr bwMode="auto">
          <a:xfrm>
            <a:off x="457200" y="1072319"/>
            <a:ext cx="9069388" cy="4124206"/>
          </a:xfrm>
          <a:custGeom>
            <a:avLst/>
            <a:gdLst>
              <a:gd name="T0" fmla="*/ 9690 w 8991600"/>
              <a:gd name="T1" fmla="*/ 0 h 2752725"/>
              <a:gd name="T2" fmla="*/ 9147078 w 8991600"/>
              <a:gd name="T3" fmla="*/ 11342 h 2752725"/>
              <a:gd name="T4" fmla="*/ 9147078 w 8991600"/>
              <a:gd name="T5" fmla="*/ 3277891 h 2752725"/>
              <a:gd name="T6" fmla="*/ 0 w 8991600"/>
              <a:gd name="T7" fmla="*/ 3277891 h 2752725"/>
              <a:gd name="T8" fmla="*/ 9690 w 8991600"/>
              <a:gd name="T9" fmla="*/ 0 h 2752725"/>
              <a:gd name="T10" fmla="*/ 0 60000 65536"/>
              <a:gd name="T11" fmla="*/ 0 60000 65536"/>
              <a:gd name="T12" fmla="*/ 0 60000 65536"/>
              <a:gd name="T13" fmla="*/ 0 60000 65536"/>
              <a:gd name="T14" fmla="*/ 0 60000 65536"/>
              <a:gd name="T15" fmla="*/ 0 w 8991600"/>
              <a:gd name="T16" fmla="*/ 0 h 2752725"/>
              <a:gd name="T17" fmla="*/ 8991600 w 8991600"/>
              <a:gd name="T18" fmla="*/ 2752725 h 2752725"/>
            </a:gdLst>
            <a:ahLst/>
            <a:cxnLst>
              <a:cxn ang="T10">
                <a:pos x="T0" y="T1"/>
              </a:cxn>
              <a:cxn ang="T11">
                <a:pos x="T2" y="T3"/>
              </a:cxn>
              <a:cxn ang="T12">
                <a:pos x="T4" y="T5"/>
              </a:cxn>
              <a:cxn ang="T13">
                <a:pos x="T6" y="T7"/>
              </a:cxn>
              <a:cxn ang="T14">
                <a:pos x="T8" y="T9"/>
              </a:cxn>
            </a:cxnLst>
            <a:rect l="T15" t="T16" r="T17" b="T18"/>
            <a:pathLst>
              <a:path w="8991600" h="2752725">
                <a:moveTo>
                  <a:pt x="9525" y="0"/>
                </a:moveTo>
                <a:lnTo>
                  <a:pt x="8991600" y="9525"/>
                </a:lnTo>
                <a:lnTo>
                  <a:pt x="8991600" y="2752725"/>
                </a:lnTo>
                <a:lnTo>
                  <a:pt x="0" y="2752725"/>
                </a:lnTo>
                <a:lnTo>
                  <a:pt x="9525" y="0"/>
                </a:lnTo>
                <a:close/>
              </a:path>
            </a:pathLst>
          </a:custGeom>
          <a:noFill/>
          <a:ln w="9525">
            <a:noFill/>
            <a:miter lim="800000"/>
            <a:headEnd/>
            <a:tailEnd/>
          </a:ln>
        </p:spPr>
        <p:txBody>
          <a:bodyPr>
            <a:prstTxWarp prst="textNoShape">
              <a:avLst/>
            </a:prstTxWarp>
            <a:spAutoFit/>
          </a:bodyPr>
          <a:lstStyle/>
          <a:p>
            <a:pPr algn="ctr"/>
            <a:r>
              <a:rPr lang="en-US" sz="4000" dirty="0" smtClean="0">
                <a:solidFill>
                  <a:srgbClr val="DEDFBF"/>
                </a:solidFill>
                <a:latin typeface="Times New Roman" pitchFamily="-60" charset="0"/>
              </a:rPr>
              <a:t>Seven </a:t>
            </a:r>
            <a:r>
              <a:rPr lang="en-US" sz="4000" dirty="0">
                <a:solidFill>
                  <a:srgbClr val="DEDFBF"/>
                </a:solidFill>
                <a:latin typeface="Times New Roman" pitchFamily="-60" charset="0"/>
              </a:rPr>
              <a:t>Fascinating Court Decisions </a:t>
            </a:r>
          </a:p>
          <a:p>
            <a:pPr algn="ctr"/>
            <a:r>
              <a:rPr lang="en-US" sz="4000" dirty="0">
                <a:solidFill>
                  <a:srgbClr val="DEDFBF"/>
                </a:solidFill>
                <a:latin typeface="Times New Roman" pitchFamily="-60" charset="0"/>
              </a:rPr>
              <a:t>Affecting Indians and Tribes</a:t>
            </a:r>
          </a:p>
          <a:p>
            <a:pPr algn="ctr"/>
            <a:endParaRPr lang="en-US" sz="1400" dirty="0">
              <a:solidFill>
                <a:srgbClr val="000000"/>
              </a:solidFill>
            </a:endParaRPr>
          </a:p>
          <a:p>
            <a:pPr algn="ctr"/>
            <a:endParaRPr lang="en-US" dirty="0" smtClean="0">
              <a:solidFill>
                <a:srgbClr val="00B0F0"/>
              </a:solidFill>
            </a:endParaRPr>
          </a:p>
          <a:p>
            <a:pPr algn="ctr"/>
            <a:r>
              <a:rPr lang="en-US" dirty="0" smtClean="0">
                <a:solidFill>
                  <a:srgbClr val="00B0F0"/>
                </a:solidFill>
              </a:rPr>
              <a:t>Hard Rock Hotel and Casino</a:t>
            </a:r>
          </a:p>
          <a:p>
            <a:pPr algn="ctr"/>
            <a:r>
              <a:rPr lang="en-US" dirty="0" smtClean="0">
                <a:solidFill>
                  <a:srgbClr val="00B0F0"/>
                </a:solidFill>
              </a:rPr>
              <a:t>Tulsa, Oklahoma</a:t>
            </a:r>
          </a:p>
          <a:p>
            <a:pPr algn="ctr"/>
            <a:endParaRPr lang="en-US" dirty="0" smtClean="0">
              <a:solidFill>
                <a:srgbClr val="00B0F0"/>
              </a:solidFill>
            </a:endParaRPr>
          </a:p>
          <a:p>
            <a:pPr algn="ctr"/>
            <a:r>
              <a:rPr lang="en-US" dirty="0" smtClean="0">
                <a:solidFill>
                  <a:srgbClr val="00B0F0"/>
                </a:solidFill>
              </a:rPr>
              <a:t>June 8, 2016</a:t>
            </a:r>
            <a:endParaRPr lang="en-US" dirty="0">
              <a:solidFill>
                <a:srgbClr val="00B0F0"/>
              </a:solidFill>
            </a:endParaRPr>
          </a:p>
          <a:p>
            <a:pPr algn="ctr"/>
            <a:endParaRPr lang="en-US" dirty="0">
              <a:solidFill>
                <a:srgbClr val="000000"/>
              </a:solidFill>
            </a:endParaRPr>
          </a:p>
          <a:p>
            <a:pPr algn="ctr"/>
            <a:r>
              <a:rPr lang="en-US" dirty="0">
                <a:solidFill>
                  <a:srgbClr val="000000"/>
                </a:solidFill>
              </a:rPr>
              <a:t>Stephen L. Pevar</a:t>
            </a:r>
          </a:p>
        </p:txBody>
      </p:sp>
      <p:pic>
        <p:nvPicPr>
          <p:cNvPr id="3" name="Picture 4" descr="SAIGElogo_2x2_300ppi.jpg"/>
          <p:cNvPicPr>
            <a:picLocks noChangeAspect="1"/>
          </p:cNvPicPr>
          <p:nvPr/>
        </p:nvPicPr>
        <p:blipFill>
          <a:blip r:embed="rId3"/>
          <a:srcRect/>
          <a:stretch>
            <a:fillRect/>
          </a:stretch>
        </p:blipFill>
        <p:spPr bwMode="auto">
          <a:xfrm>
            <a:off x="838200" y="3810000"/>
            <a:ext cx="2292350" cy="26670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Subtitle 1"/>
          <p:cNvSpPr>
            <a:spLocks noGrp="1"/>
          </p:cNvSpPr>
          <p:nvPr>
            <p:ph type="subTitle" idx="4294967295"/>
          </p:nvPr>
        </p:nvSpPr>
        <p:spPr>
          <a:xfrm>
            <a:off x="468313" y="1371600"/>
            <a:ext cx="8424862" cy="4521200"/>
          </a:xfrm>
        </p:spPr>
        <p:txBody>
          <a:bodyPr/>
          <a:lstStyle/>
          <a:p>
            <a:pPr marL="0" indent="0" eaLnBrk="1" hangingPunct="1">
              <a:buFont typeface="Wingdings" pitchFamily="-60" charset="2"/>
              <a:buNone/>
            </a:pPr>
            <a:r>
              <a:rPr lang="en-US" sz="2800" dirty="0" smtClean="0">
                <a:solidFill>
                  <a:schemeClr val="tx2"/>
                </a:solidFill>
              </a:rPr>
              <a:t>“Indian </a:t>
            </a:r>
            <a:r>
              <a:rPr lang="en-US" sz="2800" dirty="0">
                <a:solidFill>
                  <a:schemeClr val="tx2"/>
                </a:solidFill>
              </a:rPr>
              <a:t>nations had always been considered as distinct, independent political communities, retaining their original rights, as the undisputed possessors of the soil from time immemorial. . . . The Cherokee nation, then, is a distinct community, occupying its own territory, with boundaries accurately described, in which the laws of Georgia can have no force, and the citizens of Georgia, have no right to enter, but with the assent of the Cherokees themselves, or in conformity with treaties, and with the acts of Congress.”</a:t>
            </a:r>
          </a:p>
          <a:p>
            <a:pPr marL="0" indent="0" eaLnBrk="1" hangingPunct="1">
              <a:buFont typeface="Wingdings" pitchFamily="-60" charset="2"/>
              <a:buNone/>
            </a:pPr>
            <a:endParaRPr lang="en-US" i="1" dirty="0">
              <a:solidFill>
                <a:schemeClr val="tx2"/>
              </a:solidFill>
            </a:endParaRPr>
          </a:p>
          <a:p>
            <a:pPr marL="0" indent="0" eaLnBrk="1" hangingPunct="1">
              <a:buFont typeface="Wingdings" pitchFamily="-60" charset="2"/>
              <a:buNone/>
            </a:pPr>
            <a:endParaRPr lang="en-US" i="1" dirty="0">
              <a:solidFill>
                <a:schemeClr val="tx2"/>
              </a:solidFill>
            </a:endParaRPr>
          </a:p>
          <a:p>
            <a:pPr marL="0" indent="0" eaLnBrk="1" hangingPunct="1">
              <a:buFont typeface="Wingdings" pitchFamily="-60" charset="2"/>
              <a:buNone/>
            </a:pPr>
            <a:endParaRPr lang="en-US" i="1" dirty="0">
              <a:solidFill>
                <a:schemeClr val="tx2"/>
              </a:solidFill>
            </a:endParaRPr>
          </a:p>
        </p:txBody>
      </p:sp>
      <p:cxnSp>
        <p:nvCxnSpPr>
          <p:cNvPr id="16389" name="Straight Connector 3"/>
          <p:cNvCxnSpPr>
            <a:cxnSpLocks noChangeShapeType="1"/>
          </p:cNvCxnSpPr>
          <p:nvPr/>
        </p:nvCxnSpPr>
        <p:spPr bwMode="auto">
          <a:xfrm>
            <a:off x="609600" y="1066800"/>
            <a:ext cx="7864475" cy="0"/>
          </a:xfrm>
          <a:prstGeom prst="line">
            <a:avLst/>
          </a:prstGeom>
          <a:noFill/>
          <a:ln w="50800">
            <a:solidFill>
              <a:srgbClr val="C00000"/>
            </a:solidFill>
            <a:prstDash val="sysDot"/>
            <a:round/>
            <a:headEnd type="diamond" w="sm" len="med"/>
            <a:tailEnd type="diamond" w="sm" len="med"/>
          </a:ln>
        </p:spPr>
      </p:cxnSp>
      <p:sp>
        <p:nvSpPr>
          <p:cNvPr id="16390" name="Text Box 1030"/>
          <p:cNvSpPr txBox="1">
            <a:spLocks noChangeArrowheads="1"/>
          </p:cNvSpPr>
          <p:nvPr/>
        </p:nvSpPr>
        <p:spPr bwMode="auto">
          <a:xfrm>
            <a:off x="0" y="381000"/>
            <a:ext cx="9144000" cy="579438"/>
          </a:xfrm>
          <a:prstGeom prst="rect">
            <a:avLst/>
          </a:prstGeom>
          <a:noFill/>
          <a:ln w="9525">
            <a:noFill/>
            <a:miter lim="800000"/>
            <a:headEnd/>
            <a:tailEnd/>
          </a:ln>
        </p:spPr>
        <p:txBody>
          <a:bodyPr>
            <a:prstTxWarp prst="textNoShape">
              <a:avLst/>
            </a:prstTxWarp>
            <a:spAutoFit/>
          </a:bodyPr>
          <a:lstStyle/>
          <a:p>
            <a:pPr algn="ctr"/>
            <a:r>
              <a:rPr lang="en-US" sz="3200" b="1" dirty="0">
                <a:solidFill>
                  <a:srgbClr val="C00000"/>
                </a:solidFill>
                <a:latin typeface="+mn-lt"/>
              </a:rPr>
              <a:t>Worcester v. Georgia, 31 U.S. 515 (1832)</a:t>
            </a:r>
            <a:endParaRPr lang="en-US" dirty="0">
              <a:solidFill>
                <a:srgbClr val="C0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1">
                                            <p:txEl>
                                              <p:pRg st="0" end="0"/>
                                            </p:txEl>
                                          </p:spTgt>
                                        </p:tgtEl>
                                        <p:attrNameLst>
                                          <p:attrName>style.visibility</p:attrName>
                                        </p:attrNameLst>
                                      </p:cBhvr>
                                      <p:to>
                                        <p:strVal val="visible"/>
                                      </p:to>
                                    </p:set>
                                    <p:animEffect transition="in" filter="fade">
                                      <p:cBhvr>
                                        <p:cTn id="7" dur="500"/>
                                        <p:tgtEl>
                                          <p:spTgt spid="307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Placeholder 2"/>
          <p:cNvSpPr>
            <a:spLocks noGrp="1"/>
          </p:cNvSpPr>
          <p:nvPr>
            <p:ph type="body" idx="4294967295"/>
          </p:nvPr>
        </p:nvSpPr>
        <p:spPr>
          <a:xfrm>
            <a:off x="215106" y="1268760"/>
            <a:ext cx="8713788" cy="5040312"/>
          </a:xfrm>
        </p:spPr>
        <p:txBody>
          <a:bodyPr/>
          <a:lstStyle/>
          <a:p>
            <a:pPr marL="0" indent="0" eaLnBrk="1" hangingPunct="1">
              <a:buFont typeface="Wingdings" pitchFamily="-60" charset="2"/>
              <a:buNone/>
            </a:pPr>
            <a:r>
              <a:rPr lang="en-US" sz="2800" dirty="0" smtClean="0">
                <a:solidFill>
                  <a:schemeClr val="tx2"/>
                </a:solidFill>
              </a:rPr>
              <a:t>The Court began its decision by quoting </a:t>
            </a:r>
            <a:r>
              <a:rPr lang="en-US" sz="2800" i="1" dirty="0" smtClean="0">
                <a:solidFill>
                  <a:schemeClr val="tx2"/>
                </a:solidFill>
              </a:rPr>
              <a:t>Worcester</a:t>
            </a:r>
            <a:r>
              <a:rPr lang="en-US" sz="2800" dirty="0" smtClean="0">
                <a:solidFill>
                  <a:schemeClr val="tx2"/>
                </a:solidFill>
              </a:rPr>
              <a:t> for the principle that state laws “can have no force” in Indian country without the consent of Congress.</a:t>
            </a:r>
          </a:p>
          <a:p>
            <a:pPr marL="0" indent="0" eaLnBrk="1" hangingPunct="1">
              <a:buFont typeface="Wingdings" pitchFamily="-60" charset="2"/>
              <a:buNone/>
            </a:pPr>
            <a:endParaRPr lang="en-US" sz="1700" dirty="0">
              <a:solidFill>
                <a:schemeClr val="tx2"/>
              </a:solidFill>
            </a:endParaRPr>
          </a:p>
          <a:p>
            <a:pPr marL="0" indent="0" eaLnBrk="1" hangingPunct="1">
              <a:buNone/>
            </a:pPr>
            <a:r>
              <a:rPr lang="en-US" sz="2800" dirty="0">
                <a:solidFill>
                  <a:schemeClr val="tx2"/>
                </a:solidFill>
              </a:rPr>
              <a:t>In this situation, the Court held, allowing state courts to resolve this dispute “would undermine the authority of the tribal courts over Reservation affairs and hence would infringe on the right of the Indians to govern themselves.  It is immaterial that respondent is not an Indian.”</a:t>
            </a:r>
          </a:p>
          <a:p>
            <a:pPr marL="0" indent="0" eaLnBrk="1" hangingPunct="1">
              <a:buFont typeface="Wingdings" pitchFamily="-60" charset="2"/>
              <a:buNone/>
            </a:pPr>
            <a:endParaRPr lang="en-US" sz="2800" dirty="0">
              <a:solidFill>
                <a:schemeClr val="tx2"/>
              </a:solidFill>
            </a:endParaRPr>
          </a:p>
        </p:txBody>
      </p:sp>
      <p:cxnSp>
        <p:nvCxnSpPr>
          <p:cNvPr id="22533" name="Straight Connector 3"/>
          <p:cNvCxnSpPr>
            <a:cxnSpLocks noChangeShapeType="1"/>
          </p:cNvCxnSpPr>
          <p:nvPr/>
        </p:nvCxnSpPr>
        <p:spPr bwMode="auto">
          <a:xfrm>
            <a:off x="609600" y="1066800"/>
            <a:ext cx="7864475" cy="0"/>
          </a:xfrm>
          <a:prstGeom prst="line">
            <a:avLst/>
          </a:prstGeom>
          <a:noFill/>
          <a:ln w="50800">
            <a:solidFill>
              <a:srgbClr val="C00000"/>
            </a:solidFill>
            <a:prstDash val="sysDot"/>
            <a:round/>
            <a:headEnd type="diamond" w="sm" len="med"/>
            <a:tailEnd type="diamond" w="sm" len="med"/>
          </a:ln>
        </p:spPr>
      </p:cxnSp>
      <p:sp>
        <p:nvSpPr>
          <p:cNvPr id="22534" name="Text Box 6"/>
          <p:cNvSpPr txBox="1">
            <a:spLocks noChangeArrowheads="1"/>
          </p:cNvSpPr>
          <p:nvPr/>
        </p:nvSpPr>
        <p:spPr bwMode="auto">
          <a:xfrm>
            <a:off x="0" y="457200"/>
            <a:ext cx="9144000" cy="584775"/>
          </a:xfrm>
          <a:prstGeom prst="rect">
            <a:avLst/>
          </a:prstGeom>
          <a:noFill/>
          <a:ln w="9525">
            <a:noFill/>
            <a:miter lim="800000"/>
            <a:headEnd/>
            <a:tailEnd/>
          </a:ln>
        </p:spPr>
        <p:txBody>
          <a:bodyPr>
            <a:prstTxWarp prst="textNoShape">
              <a:avLst/>
            </a:prstTxWarp>
            <a:spAutoFit/>
          </a:bodyPr>
          <a:lstStyle/>
          <a:p>
            <a:pPr algn="ctr"/>
            <a:r>
              <a:rPr lang="en-US" sz="3200" b="1" dirty="0" smtClean="0">
                <a:solidFill>
                  <a:srgbClr val="C00000"/>
                </a:solidFill>
                <a:latin typeface="Times New Roman" pitchFamily="-60" charset="0"/>
              </a:rPr>
              <a:t>Williams v. Lee, 358  </a:t>
            </a:r>
            <a:r>
              <a:rPr lang="en-US" sz="3200" b="1" dirty="0">
                <a:solidFill>
                  <a:srgbClr val="C00000"/>
                </a:solidFill>
                <a:latin typeface="Times New Roman" pitchFamily="-60" charset="0"/>
              </a:rPr>
              <a:t>U.S. </a:t>
            </a:r>
            <a:r>
              <a:rPr lang="en-US" sz="3200" b="1" dirty="0" smtClean="0">
                <a:solidFill>
                  <a:srgbClr val="C00000"/>
                </a:solidFill>
                <a:latin typeface="Times New Roman" pitchFamily="-60" charset="0"/>
              </a:rPr>
              <a:t>217 </a:t>
            </a:r>
            <a:r>
              <a:rPr lang="en-US" sz="3200" b="1" dirty="0">
                <a:solidFill>
                  <a:srgbClr val="C00000"/>
                </a:solidFill>
                <a:latin typeface="Times New Roman" pitchFamily="-60" charset="0"/>
              </a:rPr>
              <a:t>(</a:t>
            </a:r>
            <a:r>
              <a:rPr lang="en-US" sz="3200" b="1" dirty="0" smtClean="0">
                <a:solidFill>
                  <a:srgbClr val="C00000"/>
                </a:solidFill>
                <a:latin typeface="Times New Roman" pitchFamily="-60" charset="0"/>
              </a:rPr>
              <a:t>1959)</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p:cTn id="7" dur="500" fill="hold"/>
                                        <p:tgtEl>
                                          <p:spTgt spid="368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6866">
                                            <p:txEl>
                                              <p:pRg st="2" end="2"/>
                                            </p:txEl>
                                          </p:spTgt>
                                        </p:tgtEl>
                                        <p:attrNameLst>
                                          <p:attrName>style.visibility</p:attrName>
                                        </p:attrNameLst>
                                      </p:cBhvr>
                                      <p:to>
                                        <p:strVal val="visible"/>
                                      </p:to>
                                    </p:set>
                                    <p:anim calcmode="lin" valueType="num">
                                      <p:cBhvr>
                                        <p:cTn id="14" dur="500" fill="hold"/>
                                        <p:tgtEl>
                                          <p:spTgt spid="36866">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6866">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68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Placeholder 2"/>
          <p:cNvSpPr>
            <a:spLocks noGrp="1"/>
          </p:cNvSpPr>
          <p:nvPr>
            <p:ph type="body" idx="4294967295"/>
          </p:nvPr>
        </p:nvSpPr>
        <p:spPr>
          <a:xfrm>
            <a:off x="250825" y="1512888"/>
            <a:ext cx="8713788" cy="5040312"/>
          </a:xfrm>
        </p:spPr>
        <p:txBody>
          <a:bodyPr/>
          <a:lstStyle/>
          <a:p>
            <a:pPr marL="0" indent="0" eaLnBrk="1" hangingPunct="1">
              <a:buNone/>
            </a:pPr>
            <a:r>
              <a:rPr lang="en-US" sz="2400" dirty="0" smtClean="0"/>
              <a:t>The cigarettes sold by the tribes are “not generated on the reservation. . . . What </a:t>
            </a:r>
            <a:r>
              <a:rPr lang="en-US" sz="2400" dirty="0"/>
              <a:t>the </a:t>
            </a:r>
            <a:r>
              <a:rPr lang="en-US" sz="2400" dirty="0" err="1"/>
              <a:t>smokeshops</a:t>
            </a:r>
            <a:r>
              <a:rPr lang="en-US" sz="2400" dirty="0"/>
              <a:t> offer these customers, and what is not available elsewhere, is solely an exemption from state taxation. </a:t>
            </a:r>
            <a:r>
              <a:rPr lang="en-US" sz="2400" dirty="0" smtClean="0"/>
              <a:t>[If Tribes were permitted to sell goods without collecting state taxes, they could] </a:t>
            </a:r>
            <a:r>
              <a:rPr lang="en-US" sz="2400" dirty="0"/>
              <a:t>open chains of discount stores at reservation borders, selling goods of all descriptions at deep discounts and drawing </a:t>
            </a:r>
            <a:r>
              <a:rPr lang="en-US" sz="2400" dirty="0" smtClean="0"/>
              <a:t>customers </a:t>
            </a:r>
            <a:r>
              <a:rPr lang="en-US" sz="2400" dirty="0"/>
              <a:t>from surrounding areas. We do not believe that principles of federal Indian law, whether stated in terms of pre-emption, tribal self-government, or otherwise, authorize Indian tribes thus to market an exemption from state taxation to persons who would normally do their business elsewhere</a:t>
            </a:r>
            <a:r>
              <a:rPr lang="en-US" sz="2400" dirty="0" smtClean="0"/>
              <a:t>.</a:t>
            </a:r>
            <a:r>
              <a:rPr lang="en-US" sz="2400" dirty="0" smtClean="0">
                <a:solidFill>
                  <a:schemeClr val="tx2"/>
                </a:solidFill>
              </a:rPr>
              <a:t>”</a:t>
            </a:r>
            <a:endParaRPr lang="en-US" sz="2400" dirty="0">
              <a:solidFill>
                <a:schemeClr val="tx2"/>
              </a:solidFill>
            </a:endParaRPr>
          </a:p>
        </p:txBody>
      </p:sp>
      <p:cxnSp>
        <p:nvCxnSpPr>
          <p:cNvPr id="22533" name="Straight Connector 3"/>
          <p:cNvCxnSpPr>
            <a:cxnSpLocks noChangeShapeType="1"/>
          </p:cNvCxnSpPr>
          <p:nvPr/>
        </p:nvCxnSpPr>
        <p:spPr bwMode="auto">
          <a:xfrm>
            <a:off x="609600" y="1143000"/>
            <a:ext cx="7864475" cy="0"/>
          </a:xfrm>
          <a:prstGeom prst="line">
            <a:avLst/>
          </a:prstGeom>
          <a:noFill/>
          <a:ln w="50800">
            <a:solidFill>
              <a:srgbClr val="C00000"/>
            </a:solidFill>
            <a:prstDash val="sysDot"/>
            <a:round/>
            <a:headEnd type="diamond" w="sm" len="med"/>
            <a:tailEnd type="diamond" w="sm" len="med"/>
          </a:ln>
        </p:spPr>
      </p:cxnSp>
      <p:sp>
        <p:nvSpPr>
          <p:cNvPr id="22534" name="Text Box 6"/>
          <p:cNvSpPr txBox="1">
            <a:spLocks noChangeArrowheads="1"/>
          </p:cNvSpPr>
          <p:nvPr/>
        </p:nvSpPr>
        <p:spPr bwMode="auto">
          <a:xfrm>
            <a:off x="0" y="76200"/>
            <a:ext cx="9144000" cy="1077218"/>
          </a:xfrm>
          <a:prstGeom prst="rect">
            <a:avLst/>
          </a:prstGeom>
          <a:noFill/>
          <a:ln w="9525">
            <a:noFill/>
            <a:miter lim="800000"/>
            <a:headEnd/>
            <a:tailEnd/>
          </a:ln>
        </p:spPr>
        <p:txBody>
          <a:bodyPr>
            <a:prstTxWarp prst="textNoShape">
              <a:avLst/>
            </a:prstTxWarp>
            <a:spAutoFit/>
          </a:bodyPr>
          <a:lstStyle/>
          <a:p>
            <a:pPr algn="ctr"/>
            <a:r>
              <a:rPr lang="en-US" sz="3200" b="1" dirty="0" smtClean="0">
                <a:solidFill>
                  <a:srgbClr val="C00000"/>
                </a:solidFill>
                <a:latin typeface="Times New Roman" pitchFamily="-60" charset="0"/>
              </a:rPr>
              <a:t>Washington v. Confederated Colville Tribes, 447 U.S. 134 (1980) </a:t>
            </a:r>
            <a:endParaRPr lang="en-US" sz="3200" b="1" dirty="0">
              <a:solidFill>
                <a:srgbClr val="C00000"/>
              </a:solidFill>
              <a:latin typeface="Times New Roman" pitchFamily="-60" charset="0"/>
            </a:endParaRPr>
          </a:p>
        </p:txBody>
      </p:sp>
    </p:spTree>
    <p:extLst>
      <p:ext uri="{BB962C8B-B14F-4D97-AF65-F5344CB8AC3E}">
        <p14:creationId xmlns:p14="http://schemas.microsoft.com/office/powerpoint/2010/main" val="70927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p:cTn id="7" dur="500" fill="hold"/>
                                        <p:tgtEl>
                                          <p:spTgt spid="368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Placeholder 2"/>
          <p:cNvSpPr>
            <a:spLocks noGrp="1"/>
          </p:cNvSpPr>
          <p:nvPr>
            <p:ph type="body" idx="4294967295"/>
          </p:nvPr>
        </p:nvSpPr>
        <p:spPr>
          <a:xfrm>
            <a:off x="250825" y="1340768"/>
            <a:ext cx="8713788" cy="5212432"/>
          </a:xfrm>
        </p:spPr>
        <p:txBody>
          <a:bodyPr/>
          <a:lstStyle/>
          <a:p>
            <a:pPr marL="0" indent="0" eaLnBrk="1" hangingPunct="1">
              <a:buNone/>
            </a:pPr>
            <a:r>
              <a:rPr lang="en-US" sz="2400" dirty="0" smtClean="0"/>
              <a:t>“The power to tax is an essential attribute </a:t>
            </a:r>
            <a:r>
              <a:rPr lang="en-US" sz="2400" dirty="0"/>
              <a:t>of </a:t>
            </a:r>
            <a:r>
              <a:rPr lang="en-US" sz="2400" dirty="0" smtClean="0"/>
              <a:t>Indian sovereignty because it is a necessary instrument of self-government and territorial management.  This power enables a tribal government to raise revenues for its essential services.”</a:t>
            </a:r>
          </a:p>
          <a:p>
            <a:pPr marL="0" indent="0" eaLnBrk="1" hangingPunct="1">
              <a:buNone/>
            </a:pPr>
            <a:endParaRPr lang="en-US" sz="1300" dirty="0"/>
          </a:p>
          <a:p>
            <a:pPr marL="0" indent="0" eaLnBrk="1" hangingPunct="1">
              <a:buNone/>
            </a:pPr>
            <a:r>
              <a:rPr lang="en-US" sz="2400" dirty="0" smtClean="0"/>
              <a:t>“[The power to tax] derives from the tribe’s general authority, as sovereign, to control economic activity within its jurisdiction, and to defray the cost of providing governmental services by requiring contributions from persons or enterprises engaged in economic activities with that jurisdiction.”</a:t>
            </a:r>
          </a:p>
          <a:p>
            <a:pPr marL="0" indent="0" eaLnBrk="1" hangingPunct="1">
              <a:buNone/>
            </a:pPr>
            <a:endParaRPr lang="en-US" sz="1400" dirty="0"/>
          </a:p>
          <a:p>
            <a:pPr marL="0" indent="0" eaLnBrk="1" hangingPunct="1">
              <a:buNone/>
            </a:pPr>
            <a:r>
              <a:rPr lang="en-US" sz="2400" dirty="0" smtClean="0"/>
              <a:t>Each tribe possesses the inherent authority to tax all entities on tribal land “unless </a:t>
            </a:r>
            <a:r>
              <a:rPr lang="en-US" sz="2400" dirty="0"/>
              <a:t>divested of [that power] by federal law or necessary implication of their dependent status</a:t>
            </a:r>
            <a:r>
              <a:rPr lang="en-US" sz="2400" dirty="0" smtClean="0"/>
              <a:t>.”</a:t>
            </a:r>
          </a:p>
          <a:p>
            <a:pPr marL="0" indent="0" eaLnBrk="1" hangingPunct="1">
              <a:buNone/>
            </a:pPr>
            <a:endParaRPr lang="en-US" sz="2400" dirty="0">
              <a:solidFill>
                <a:schemeClr val="tx2"/>
              </a:solidFill>
            </a:endParaRPr>
          </a:p>
        </p:txBody>
      </p:sp>
      <p:cxnSp>
        <p:nvCxnSpPr>
          <p:cNvPr id="22533" name="Straight Connector 3"/>
          <p:cNvCxnSpPr>
            <a:cxnSpLocks noChangeShapeType="1"/>
          </p:cNvCxnSpPr>
          <p:nvPr/>
        </p:nvCxnSpPr>
        <p:spPr bwMode="auto">
          <a:xfrm>
            <a:off x="609600" y="1143000"/>
            <a:ext cx="7864475" cy="0"/>
          </a:xfrm>
          <a:prstGeom prst="line">
            <a:avLst/>
          </a:prstGeom>
          <a:noFill/>
          <a:ln w="50800">
            <a:solidFill>
              <a:srgbClr val="C00000"/>
            </a:solidFill>
            <a:prstDash val="sysDot"/>
            <a:round/>
            <a:headEnd type="diamond" w="sm" len="med"/>
            <a:tailEnd type="diamond" w="sm" len="med"/>
          </a:ln>
        </p:spPr>
      </p:cxnSp>
      <p:sp>
        <p:nvSpPr>
          <p:cNvPr id="22534" name="Text Box 6"/>
          <p:cNvSpPr txBox="1">
            <a:spLocks noChangeArrowheads="1"/>
          </p:cNvSpPr>
          <p:nvPr/>
        </p:nvSpPr>
        <p:spPr bwMode="auto">
          <a:xfrm>
            <a:off x="0" y="76200"/>
            <a:ext cx="9144000" cy="1077218"/>
          </a:xfrm>
          <a:prstGeom prst="rect">
            <a:avLst/>
          </a:prstGeom>
          <a:noFill/>
          <a:ln w="9525">
            <a:noFill/>
            <a:miter lim="800000"/>
            <a:headEnd/>
            <a:tailEnd/>
          </a:ln>
        </p:spPr>
        <p:txBody>
          <a:bodyPr>
            <a:prstTxWarp prst="textNoShape">
              <a:avLst/>
            </a:prstTxWarp>
            <a:spAutoFit/>
          </a:bodyPr>
          <a:lstStyle/>
          <a:p>
            <a:pPr algn="ctr"/>
            <a:r>
              <a:rPr lang="en-US" sz="3200" b="1" dirty="0" err="1" smtClean="0">
                <a:solidFill>
                  <a:srgbClr val="C00000"/>
                </a:solidFill>
                <a:latin typeface="+mn-lt"/>
              </a:rPr>
              <a:t>Merrion</a:t>
            </a:r>
            <a:r>
              <a:rPr lang="en-US" sz="3200" b="1" dirty="0" smtClean="0">
                <a:solidFill>
                  <a:srgbClr val="C00000"/>
                </a:solidFill>
                <a:latin typeface="+mn-lt"/>
              </a:rPr>
              <a:t> v. Jicarilla Apache Tribe, </a:t>
            </a:r>
          </a:p>
          <a:p>
            <a:pPr algn="ctr"/>
            <a:r>
              <a:rPr lang="en-US" sz="3200" b="1" dirty="0" smtClean="0">
                <a:solidFill>
                  <a:srgbClr val="C00000"/>
                </a:solidFill>
                <a:latin typeface="+mn-lt"/>
              </a:rPr>
              <a:t>455 U.S. 130 (1982) </a:t>
            </a:r>
            <a:endParaRPr lang="en-US" sz="3200" b="1" dirty="0">
              <a:solidFill>
                <a:srgbClr val="C00000"/>
              </a:solidFill>
              <a:latin typeface="+mn-lt"/>
            </a:endParaRPr>
          </a:p>
        </p:txBody>
      </p:sp>
    </p:spTree>
    <p:extLst>
      <p:ext uri="{BB962C8B-B14F-4D97-AF65-F5344CB8AC3E}">
        <p14:creationId xmlns:p14="http://schemas.microsoft.com/office/powerpoint/2010/main" val="91959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p:cTn id="7" dur="500" fill="hold"/>
                                        <p:tgtEl>
                                          <p:spTgt spid="368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6866">
                                            <p:txEl>
                                              <p:pRg st="2" end="2"/>
                                            </p:txEl>
                                          </p:spTgt>
                                        </p:tgtEl>
                                        <p:attrNameLst>
                                          <p:attrName>style.visibility</p:attrName>
                                        </p:attrNameLst>
                                      </p:cBhvr>
                                      <p:to>
                                        <p:strVal val="visible"/>
                                      </p:to>
                                    </p:set>
                                    <p:anim calcmode="lin" valueType="num">
                                      <p:cBhvr>
                                        <p:cTn id="14" dur="500" fill="hold"/>
                                        <p:tgtEl>
                                          <p:spTgt spid="36866">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6866">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686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6866">
                                            <p:txEl>
                                              <p:pRg st="4" end="4"/>
                                            </p:txEl>
                                          </p:spTgt>
                                        </p:tgtEl>
                                        <p:attrNameLst>
                                          <p:attrName>style.visibility</p:attrName>
                                        </p:attrNameLst>
                                      </p:cBhvr>
                                      <p:to>
                                        <p:strVal val="visible"/>
                                      </p:to>
                                    </p:set>
                                    <p:anim calcmode="lin" valueType="num">
                                      <p:cBhvr>
                                        <p:cTn id="21" dur="500" fill="hold"/>
                                        <p:tgtEl>
                                          <p:spTgt spid="36866">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6866">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68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Placeholder 2"/>
          <p:cNvSpPr>
            <a:spLocks noGrp="1"/>
          </p:cNvSpPr>
          <p:nvPr>
            <p:ph type="body" idx="4294967295"/>
          </p:nvPr>
        </p:nvSpPr>
        <p:spPr>
          <a:xfrm>
            <a:off x="250825" y="1512888"/>
            <a:ext cx="8713788" cy="5040312"/>
          </a:xfrm>
        </p:spPr>
        <p:txBody>
          <a:bodyPr/>
          <a:lstStyle/>
          <a:p>
            <a:pPr marL="0" indent="0" eaLnBrk="1" hangingPunct="1">
              <a:buFont typeface="Wingdings" pitchFamily="-60" charset="2"/>
              <a:buNone/>
            </a:pPr>
            <a:r>
              <a:rPr lang="en-US" sz="2800" dirty="0" smtClean="0">
                <a:solidFill>
                  <a:schemeClr val="tx2"/>
                </a:solidFill>
              </a:rPr>
              <a:t>“Domicile” as used in the ICWA must be defined by </a:t>
            </a:r>
            <a:r>
              <a:rPr lang="en-US" sz="2800" i="1" dirty="0" smtClean="0">
                <a:solidFill>
                  <a:schemeClr val="tx2"/>
                </a:solidFill>
              </a:rPr>
              <a:t>federal</a:t>
            </a:r>
            <a:r>
              <a:rPr lang="en-US" sz="2800" dirty="0" smtClean="0">
                <a:solidFill>
                  <a:schemeClr val="tx2"/>
                </a:solidFill>
              </a:rPr>
              <a:t> law, not state law.  Otherwise, there will be inconsistent decisions.  Under federal law, these parents were domiciled on the reservation.  Therefore, the tribal court has exclusive jurisdiction.</a:t>
            </a:r>
          </a:p>
          <a:p>
            <a:pPr marL="0" indent="0" eaLnBrk="1" hangingPunct="1">
              <a:buFont typeface="Wingdings" pitchFamily="-60" charset="2"/>
              <a:buNone/>
            </a:pPr>
            <a:endParaRPr lang="en-US" sz="1300" dirty="0">
              <a:solidFill>
                <a:schemeClr val="tx2"/>
              </a:solidFill>
            </a:endParaRPr>
          </a:p>
          <a:p>
            <a:pPr marL="0" indent="0" eaLnBrk="1" hangingPunct="1">
              <a:buFont typeface="Wingdings" pitchFamily="-60" charset="2"/>
              <a:buNone/>
            </a:pPr>
            <a:r>
              <a:rPr lang="en-US" sz="2800" dirty="0" smtClean="0">
                <a:solidFill>
                  <a:schemeClr val="tx2"/>
                </a:solidFill>
              </a:rPr>
              <a:t>“Permitting individual members of the tribe to avoid tribal exclusive jurisdiction by the simple expedient of giving birth off the reservation would, to a large extent, nullify the purpose the ICWA was intended to accomplish.”  One purpose of the ICWA was to protect Indians </a:t>
            </a:r>
            <a:r>
              <a:rPr lang="en-US" sz="2800" i="1" dirty="0" smtClean="0">
                <a:solidFill>
                  <a:schemeClr val="tx2"/>
                </a:solidFill>
              </a:rPr>
              <a:t>tribes</a:t>
            </a:r>
            <a:r>
              <a:rPr lang="en-US" sz="2800" dirty="0" smtClean="0">
                <a:solidFill>
                  <a:schemeClr val="tx2"/>
                </a:solidFill>
              </a:rPr>
              <a:t> as well as Indian families.</a:t>
            </a:r>
            <a:endParaRPr lang="en-US" sz="2800" dirty="0">
              <a:solidFill>
                <a:schemeClr val="tx2"/>
              </a:solidFill>
            </a:endParaRPr>
          </a:p>
        </p:txBody>
      </p:sp>
      <p:cxnSp>
        <p:nvCxnSpPr>
          <p:cNvPr id="22533" name="Straight Connector 3"/>
          <p:cNvCxnSpPr>
            <a:cxnSpLocks noChangeShapeType="1"/>
          </p:cNvCxnSpPr>
          <p:nvPr/>
        </p:nvCxnSpPr>
        <p:spPr bwMode="auto">
          <a:xfrm>
            <a:off x="609600" y="1143000"/>
            <a:ext cx="7864475" cy="0"/>
          </a:xfrm>
          <a:prstGeom prst="line">
            <a:avLst/>
          </a:prstGeom>
          <a:noFill/>
          <a:ln w="50800">
            <a:solidFill>
              <a:srgbClr val="C00000"/>
            </a:solidFill>
            <a:prstDash val="sysDot"/>
            <a:round/>
            <a:headEnd type="diamond" w="sm" len="med"/>
            <a:tailEnd type="diamond" w="sm" len="med"/>
          </a:ln>
        </p:spPr>
      </p:cxnSp>
      <p:sp>
        <p:nvSpPr>
          <p:cNvPr id="22534" name="Text Box 6"/>
          <p:cNvSpPr txBox="1">
            <a:spLocks noChangeArrowheads="1"/>
          </p:cNvSpPr>
          <p:nvPr/>
        </p:nvSpPr>
        <p:spPr bwMode="auto">
          <a:xfrm>
            <a:off x="0" y="76200"/>
            <a:ext cx="9144000" cy="1077218"/>
          </a:xfrm>
          <a:prstGeom prst="rect">
            <a:avLst/>
          </a:prstGeom>
          <a:noFill/>
          <a:ln w="9525">
            <a:noFill/>
            <a:miter lim="800000"/>
            <a:headEnd/>
            <a:tailEnd/>
          </a:ln>
        </p:spPr>
        <p:txBody>
          <a:bodyPr>
            <a:prstTxWarp prst="textNoShape">
              <a:avLst/>
            </a:prstTxWarp>
            <a:spAutoFit/>
          </a:bodyPr>
          <a:lstStyle/>
          <a:p>
            <a:pPr algn="ctr"/>
            <a:r>
              <a:rPr lang="en-US" sz="3200" b="1" dirty="0" smtClean="0">
                <a:solidFill>
                  <a:srgbClr val="C00000"/>
                </a:solidFill>
                <a:latin typeface="+mn-lt"/>
              </a:rPr>
              <a:t>Mississippi Band of Choctaw Indians v. Holyfield, 490  </a:t>
            </a:r>
            <a:r>
              <a:rPr lang="en-US" sz="3200" b="1" dirty="0">
                <a:solidFill>
                  <a:srgbClr val="C00000"/>
                </a:solidFill>
                <a:latin typeface="+mn-lt"/>
              </a:rPr>
              <a:t>U.S. </a:t>
            </a:r>
            <a:r>
              <a:rPr lang="en-US" sz="3200" b="1" dirty="0" smtClean="0">
                <a:solidFill>
                  <a:srgbClr val="C00000"/>
                </a:solidFill>
                <a:latin typeface="+mn-lt"/>
              </a:rPr>
              <a:t>30 </a:t>
            </a:r>
            <a:r>
              <a:rPr lang="en-US" sz="3200" b="1" dirty="0">
                <a:solidFill>
                  <a:srgbClr val="C00000"/>
                </a:solidFill>
                <a:latin typeface="+mn-lt"/>
              </a:rPr>
              <a:t>(</a:t>
            </a:r>
            <a:r>
              <a:rPr lang="en-US" sz="3200" b="1" dirty="0" smtClean="0">
                <a:solidFill>
                  <a:srgbClr val="C00000"/>
                </a:solidFill>
                <a:latin typeface="+mn-lt"/>
              </a:rPr>
              <a:t>1989)</a:t>
            </a:r>
            <a:endParaRPr lang="en-US" dirty="0">
              <a:solidFill>
                <a:srgbClr val="C00000"/>
              </a:solidFill>
              <a:latin typeface="+mn-lt"/>
            </a:endParaRPr>
          </a:p>
        </p:txBody>
      </p:sp>
    </p:spTree>
    <p:extLst>
      <p:ext uri="{BB962C8B-B14F-4D97-AF65-F5344CB8AC3E}">
        <p14:creationId xmlns:p14="http://schemas.microsoft.com/office/powerpoint/2010/main" val="127287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p:cTn id="7" dur="500" fill="hold"/>
                                        <p:tgtEl>
                                          <p:spTgt spid="368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6866">
                                            <p:txEl>
                                              <p:pRg st="2" end="2"/>
                                            </p:txEl>
                                          </p:spTgt>
                                        </p:tgtEl>
                                        <p:attrNameLst>
                                          <p:attrName>style.visibility</p:attrName>
                                        </p:attrNameLst>
                                      </p:cBhvr>
                                      <p:to>
                                        <p:strVal val="visible"/>
                                      </p:to>
                                    </p:set>
                                    <p:anim calcmode="lin" valueType="num">
                                      <p:cBhvr>
                                        <p:cTn id="14" dur="500" fill="hold"/>
                                        <p:tgtEl>
                                          <p:spTgt spid="36866">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6866">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68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Placeholder 2"/>
          <p:cNvSpPr>
            <a:spLocks noGrp="1"/>
          </p:cNvSpPr>
          <p:nvPr>
            <p:ph type="body" idx="4294967295"/>
          </p:nvPr>
        </p:nvSpPr>
        <p:spPr>
          <a:xfrm>
            <a:off x="250825" y="1340768"/>
            <a:ext cx="8713788" cy="5212432"/>
          </a:xfrm>
        </p:spPr>
        <p:txBody>
          <a:bodyPr/>
          <a:lstStyle/>
          <a:p>
            <a:pPr marL="0" indent="0" eaLnBrk="1" hangingPunct="1">
              <a:buNone/>
            </a:pPr>
            <a:r>
              <a:rPr lang="en-US" sz="2400" dirty="0"/>
              <a:t>The Court held </a:t>
            </a:r>
            <a:r>
              <a:rPr lang="en-US" sz="2400" dirty="0" smtClean="0"/>
              <a:t>that</a:t>
            </a:r>
            <a:r>
              <a:rPr lang="en-US" sz="2400" dirty="0"/>
              <a:t>, as a general rule, "Indian tribes lack civil authority over nonmembers on non-Indian fee land," including the right to tax them</a:t>
            </a:r>
            <a:r>
              <a:rPr lang="en-US" sz="2400" dirty="0" smtClean="0"/>
              <a:t>.</a:t>
            </a:r>
          </a:p>
          <a:p>
            <a:pPr marL="0" indent="0" eaLnBrk="1" hangingPunct="1">
              <a:buNone/>
            </a:pPr>
            <a:endParaRPr lang="en-US" sz="1300" dirty="0">
              <a:solidFill>
                <a:schemeClr val="tx2"/>
              </a:solidFill>
            </a:endParaRPr>
          </a:p>
          <a:p>
            <a:pPr marL="0" indent="0" eaLnBrk="1" hangingPunct="1">
              <a:buNone/>
            </a:pPr>
            <a:r>
              <a:rPr lang="en-US" sz="2400" dirty="0" smtClean="0"/>
              <a:t>A </a:t>
            </a:r>
            <a:r>
              <a:rPr lang="en-US" sz="2400" dirty="0"/>
              <a:t>tribe may only impose a tax on a non-Indian landowner in proportion to the services, such as police and fire protection, actually provided to the taxpayer</a:t>
            </a:r>
            <a:r>
              <a:rPr lang="en-US" sz="2400" dirty="0" smtClean="0"/>
              <a:t>.  There are only two exceptions (from </a:t>
            </a:r>
            <a:r>
              <a:rPr lang="en-US" sz="2400" i="1" dirty="0" smtClean="0"/>
              <a:t>Montana v. U.S</a:t>
            </a:r>
            <a:r>
              <a:rPr lang="en-US" sz="2400" dirty="0" smtClean="0"/>
              <a:t>.): (1) if the non-Indian has entered into a contract with the tribe, or (2) the activities of the non-Indian threaten substantial tribal interests.</a:t>
            </a:r>
          </a:p>
          <a:p>
            <a:pPr marL="0" indent="0" eaLnBrk="1" hangingPunct="1">
              <a:buNone/>
            </a:pPr>
            <a:endParaRPr lang="en-US" sz="1300" dirty="0">
              <a:solidFill>
                <a:schemeClr val="tx2"/>
              </a:solidFill>
            </a:endParaRPr>
          </a:p>
          <a:p>
            <a:pPr marL="0" indent="0" eaLnBrk="1" hangingPunct="1">
              <a:buNone/>
            </a:pPr>
            <a:r>
              <a:rPr lang="en-US" sz="2400" dirty="0" smtClean="0">
                <a:solidFill>
                  <a:schemeClr val="tx2"/>
                </a:solidFill>
              </a:rPr>
              <a:t>The Court admitted that its decision</a:t>
            </a:r>
            <a:r>
              <a:rPr lang="en-US" sz="2400" dirty="0" smtClean="0"/>
              <a:t> </a:t>
            </a:r>
            <a:r>
              <a:rPr lang="en-US" sz="2400" dirty="0"/>
              <a:t>in </a:t>
            </a:r>
            <a:r>
              <a:rPr lang="en-US" sz="2400" i="1" dirty="0" err="1"/>
              <a:t>Merrion</a:t>
            </a:r>
            <a:r>
              <a:rPr lang="en-US" sz="2400" dirty="0"/>
              <a:t> </a:t>
            </a:r>
            <a:r>
              <a:rPr lang="en-US" sz="2400" dirty="0" smtClean="0"/>
              <a:t>implied that Indian tribes have a </a:t>
            </a:r>
            <a:r>
              <a:rPr lang="en-US" sz="2400" dirty="0"/>
              <a:t>"broader scope" of </a:t>
            </a:r>
            <a:r>
              <a:rPr lang="en-US" sz="2400" dirty="0" smtClean="0"/>
              <a:t>authority </a:t>
            </a:r>
            <a:r>
              <a:rPr lang="en-US" sz="2400" dirty="0"/>
              <a:t>than the Court now attributes to </a:t>
            </a:r>
            <a:r>
              <a:rPr lang="en-US" sz="2400" dirty="0" smtClean="0"/>
              <a:t>them.</a:t>
            </a:r>
            <a:endParaRPr lang="en-US" sz="2400" dirty="0">
              <a:solidFill>
                <a:schemeClr val="tx2"/>
              </a:solidFill>
            </a:endParaRPr>
          </a:p>
        </p:txBody>
      </p:sp>
      <p:cxnSp>
        <p:nvCxnSpPr>
          <p:cNvPr id="22533" name="Straight Connector 3"/>
          <p:cNvCxnSpPr>
            <a:cxnSpLocks noChangeShapeType="1"/>
          </p:cNvCxnSpPr>
          <p:nvPr/>
        </p:nvCxnSpPr>
        <p:spPr bwMode="auto">
          <a:xfrm>
            <a:off x="609600" y="1143000"/>
            <a:ext cx="7864475" cy="0"/>
          </a:xfrm>
          <a:prstGeom prst="line">
            <a:avLst/>
          </a:prstGeom>
          <a:noFill/>
          <a:ln w="50800">
            <a:solidFill>
              <a:srgbClr val="C00000"/>
            </a:solidFill>
            <a:prstDash val="sysDot"/>
            <a:round/>
            <a:headEnd type="diamond" w="sm" len="med"/>
            <a:tailEnd type="diamond" w="sm" len="med"/>
          </a:ln>
        </p:spPr>
      </p:cxnSp>
      <p:sp>
        <p:nvSpPr>
          <p:cNvPr id="22534" name="Text Box 6"/>
          <p:cNvSpPr txBox="1">
            <a:spLocks noChangeArrowheads="1"/>
          </p:cNvSpPr>
          <p:nvPr/>
        </p:nvSpPr>
        <p:spPr bwMode="auto">
          <a:xfrm>
            <a:off x="0" y="76200"/>
            <a:ext cx="9144000" cy="1077218"/>
          </a:xfrm>
          <a:prstGeom prst="rect">
            <a:avLst/>
          </a:prstGeom>
          <a:noFill/>
          <a:ln w="9525">
            <a:noFill/>
            <a:miter lim="800000"/>
            <a:headEnd/>
            <a:tailEnd/>
          </a:ln>
        </p:spPr>
        <p:txBody>
          <a:bodyPr>
            <a:prstTxWarp prst="textNoShape">
              <a:avLst/>
            </a:prstTxWarp>
            <a:spAutoFit/>
          </a:bodyPr>
          <a:lstStyle/>
          <a:p>
            <a:pPr algn="ctr"/>
            <a:r>
              <a:rPr lang="en-US" sz="3200" b="1" dirty="0" smtClean="0">
                <a:solidFill>
                  <a:srgbClr val="C00000"/>
                </a:solidFill>
                <a:latin typeface="+mn-lt"/>
              </a:rPr>
              <a:t>Atkinson Trading Co. v. Shirley, </a:t>
            </a:r>
          </a:p>
          <a:p>
            <a:pPr algn="ctr"/>
            <a:r>
              <a:rPr lang="en-US" sz="3200" b="1" dirty="0" smtClean="0">
                <a:solidFill>
                  <a:srgbClr val="C00000"/>
                </a:solidFill>
                <a:latin typeface="+mn-lt"/>
              </a:rPr>
              <a:t>532 U.S. 645 (2001) </a:t>
            </a:r>
          </a:p>
        </p:txBody>
      </p:sp>
    </p:spTree>
    <p:extLst>
      <p:ext uri="{BB962C8B-B14F-4D97-AF65-F5344CB8AC3E}">
        <p14:creationId xmlns:p14="http://schemas.microsoft.com/office/powerpoint/2010/main" val="223207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p:cTn id="7" dur="500" fill="hold"/>
                                        <p:tgtEl>
                                          <p:spTgt spid="368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6866">
                                            <p:txEl>
                                              <p:pRg st="2" end="2"/>
                                            </p:txEl>
                                          </p:spTgt>
                                        </p:tgtEl>
                                        <p:attrNameLst>
                                          <p:attrName>style.visibility</p:attrName>
                                        </p:attrNameLst>
                                      </p:cBhvr>
                                      <p:to>
                                        <p:strVal val="visible"/>
                                      </p:to>
                                    </p:set>
                                    <p:anim calcmode="lin" valueType="num">
                                      <p:cBhvr>
                                        <p:cTn id="14" dur="500" fill="hold"/>
                                        <p:tgtEl>
                                          <p:spTgt spid="36866">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6866">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686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6866">
                                            <p:txEl>
                                              <p:pRg st="4" end="4"/>
                                            </p:txEl>
                                          </p:spTgt>
                                        </p:tgtEl>
                                        <p:attrNameLst>
                                          <p:attrName>style.visibility</p:attrName>
                                        </p:attrNameLst>
                                      </p:cBhvr>
                                      <p:to>
                                        <p:strVal val="visible"/>
                                      </p:to>
                                    </p:set>
                                    <p:anim calcmode="lin" valueType="num">
                                      <p:cBhvr>
                                        <p:cTn id="21" dur="500" fill="hold"/>
                                        <p:tgtEl>
                                          <p:spTgt spid="36866">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6866">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68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Placeholder 2"/>
          <p:cNvSpPr>
            <a:spLocks noGrp="1"/>
          </p:cNvSpPr>
          <p:nvPr>
            <p:ph type="body" idx="4294967295"/>
          </p:nvPr>
        </p:nvSpPr>
        <p:spPr>
          <a:xfrm>
            <a:off x="215106" y="1268760"/>
            <a:ext cx="8713788" cy="5040312"/>
          </a:xfrm>
        </p:spPr>
        <p:txBody>
          <a:bodyPr/>
          <a:lstStyle/>
          <a:p>
            <a:pPr marL="0" indent="0" eaLnBrk="1" hangingPunct="1">
              <a:buFont typeface="Wingdings" pitchFamily="-60" charset="2"/>
              <a:buNone/>
            </a:pPr>
            <a:r>
              <a:rPr lang="en-US" sz="2800" dirty="0" smtClean="0">
                <a:solidFill>
                  <a:schemeClr val="tx2"/>
                </a:solidFill>
              </a:rPr>
              <a:t>The Supreme Court’s decision in </a:t>
            </a:r>
            <a:r>
              <a:rPr lang="en-US" sz="2800" i="1" dirty="0" err="1" smtClean="0">
                <a:solidFill>
                  <a:schemeClr val="tx2"/>
                </a:solidFill>
              </a:rPr>
              <a:t>Duro</a:t>
            </a:r>
            <a:r>
              <a:rPr lang="en-US" sz="2800" i="1" dirty="0" smtClean="0">
                <a:solidFill>
                  <a:schemeClr val="tx2"/>
                </a:solidFill>
              </a:rPr>
              <a:t> v. Reina</a:t>
            </a:r>
            <a:r>
              <a:rPr lang="en-US" sz="2800" dirty="0" smtClean="0">
                <a:solidFill>
                  <a:schemeClr val="tx2"/>
                </a:solidFill>
              </a:rPr>
              <a:t>, 495 U.S. 676 (1990), “did not set forth constitutional limits that prohibit Congress from changing the relevant legal circumstances, </a:t>
            </a:r>
            <a:r>
              <a:rPr lang="en-US" sz="2800" i="1" dirty="0" smtClean="0">
                <a:solidFill>
                  <a:schemeClr val="tx2"/>
                </a:solidFill>
              </a:rPr>
              <a:t>i.e.</a:t>
            </a:r>
            <a:r>
              <a:rPr lang="en-US" sz="2800" dirty="0" smtClean="0">
                <a:solidFill>
                  <a:schemeClr val="tx2"/>
                </a:solidFill>
              </a:rPr>
              <a:t>, from taking actions that modify or adjust the tribes’ status.”</a:t>
            </a:r>
          </a:p>
          <a:p>
            <a:pPr marL="0" indent="0" eaLnBrk="1" hangingPunct="1">
              <a:buFont typeface="Wingdings" pitchFamily="-60" charset="2"/>
              <a:buNone/>
            </a:pPr>
            <a:endParaRPr lang="en-US" sz="1300" dirty="0">
              <a:solidFill>
                <a:schemeClr val="tx2"/>
              </a:solidFill>
            </a:endParaRPr>
          </a:p>
          <a:p>
            <a:pPr marL="0" indent="0" eaLnBrk="1" hangingPunct="1">
              <a:buFont typeface="Wingdings" pitchFamily="-60" charset="2"/>
              <a:buNone/>
            </a:pPr>
            <a:r>
              <a:rPr lang="en-US" sz="2800" dirty="0" smtClean="0">
                <a:solidFill>
                  <a:schemeClr val="tx2"/>
                </a:solidFill>
              </a:rPr>
              <a:t>“We do not read any of [the Court’s prior] cases as holding that the Constitution forbids Congress to change ‘judicially made’ federal Indian law through this kind of legislation. . . .Congress has the power to relax the restrictions imposed” by the other two branches on tribal authority.</a:t>
            </a:r>
            <a:endParaRPr lang="en-US" sz="2800" dirty="0">
              <a:solidFill>
                <a:schemeClr val="tx2"/>
              </a:solidFill>
            </a:endParaRPr>
          </a:p>
        </p:txBody>
      </p:sp>
      <p:cxnSp>
        <p:nvCxnSpPr>
          <p:cNvPr id="22533" name="Straight Connector 3"/>
          <p:cNvCxnSpPr>
            <a:cxnSpLocks noChangeShapeType="1"/>
          </p:cNvCxnSpPr>
          <p:nvPr/>
        </p:nvCxnSpPr>
        <p:spPr bwMode="auto">
          <a:xfrm>
            <a:off x="550223" y="908720"/>
            <a:ext cx="7864475" cy="0"/>
          </a:xfrm>
          <a:prstGeom prst="line">
            <a:avLst/>
          </a:prstGeom>
          <a:noFill/>
          <a:ln w="50800">
            <a:solidFill>
              <a:srgbClr val="C00000"/>
            </a:solidFill>
            <a:prstDash val="sysDot"/>
            <a:round/>
            <a:headEnd type="diamond" w="sm" len="med"/>
            <a:tailEnd type="diamond" w="sm" len="med"/>
          </a:ln>
        </p:spPr>
      </p:cxnSp>
      <p:sp>
        <p:nvSpPr>
          <p:cNvPr id="22534" name="Text Box 6"/>
          <p:cNvSpPr txBox="1">
            <a:spLocks noChangeArrowheads="1"/>
          </p:cNvSpPr>
          <p:nvPr/>
        </p:nvSpPr>
        <p:spPr bwMode="auto">
          <a:xfrm>
            <a:off x="0" y="228600"/>
            <a:ext cx="9144000" cy="584775"/>
          </a:xfrm>
          <a:prstGeom prst="rect">
            <a:avLst/>
          </a:prstGeom>
          <a:noFill/>
          <a:ln w="9525">
            <a:noFill/>
            <a:miter lim="800000"/>
            <a:headEnd/>
            <a:tailEnd/>
          </a:ln>
        </p:spPr>
        <p:txBody>
          <a:bodyPr>
            <a:prstTxWarp prst="textNoShape">
              <a:avLst/>
            </a:prstTxWarp>
            <a:spAutoFit/>
          </a:bodyPr>
          <a:lstStyle/>
          <a:p>
            <a:pPr algn="ctr"/>
            <a:r>
              <a:rPr lang="en-US" sz="3200" b="1" dirty="0" smtClean="0">
                <a:solidFill>
                  <a:srgbClr val="C00000"/>
                </a:solidFill>
                <a:latin typeface="+mn-lt"/>
              </a:rPr>
              <a:t>United States v. Lara, 541 U.S. 193 (2004) </a:t>
            </a:r>
            <a:endParaRPr lang="en-US" sz="3200" b="1" dirty="0">
              <a:solidFill>
                <a:srgbClr val="C00000"/>
              </a:solidFill>
              <a:latin typeface="+mn-lt"/>
            </a:endParaRPr>
          </a:p>
        </p:txBody>
      </p:sp>
    </p:spTree>
    <p:extLst>
      <p:ext uri="{BB962C8B-B14F-4D97-AF65-F5344CB8AC3E}">
        <p14:creationId xmlns:p14="http://schemas.microsoft.com/office/powerpoint/2010/main" val="128092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p:cTn id="7" dur="500" fill="hold"/>
                                        <p:tgtEl>
                                          <p:spTgt spid="368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6866">
                                            <p:txEl>
                                              <p:pRg st="2" end="2"/>
                                            </p:txEl>
                                          </p:spTgt>
                                        </p:tgtEl>
                                        <p:attrNameLst>
                                          <p:attrName>style.visibility</p:attrName>
                                        </p:attrNameLst>
                                      </p:cBhvr>
                                      <p:to>
                                        <p:strVal val="visible"/>
                                      </p:to>
                                    </p:set>
                                    <p:anim calcmode="lin" valueType="num">
                                      <p:cBhvr>
                                        <p:cTn id="14" dur="500" fill="hold"/>
                                        <p:tgtEl>
                                          <p:spTgt spid="36866">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6866">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68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ustice">
  <a:themeElements>
    <a:clrScheme name="Justice 2">
      <a:dk1>
        <a:srgbClr val="000000"/>
      </a:dk1>
      <a:lt1>
        <a:srgbClr val="959380"/>
      </a:lt1>
      <a:dk2>
        <a:srgbClr val="000000"/>
      </a:dk2>
      <a:lt2>
        <a:srgbClr val="969696"/>
      </a:lt2>
      <a:accent1>
        <a:srgbClr val="FBDF53"/>
      </a:accent1>
      <a:accent2>
        <a:srgbClr val="FF9966"/>
      </a:accent2>
      <a:accent3>
        <a:srgbClr val="C8C8C0"/>
      </a:accent3>
      <a:accent4>
        <a:srgbClr val="000000"/>
      </a:accent4>
      <a:accent5>
        <a:srgbClr val="FDECB3"/>
      </a:accent5>
      <a:accent6>
        <a:srgbClr val="E78A5C"/>
      </a:accent6>
      <a:hlink>
        <a:srgbClr val="CC3300"/>
      </a:hlink>
      <a:folHlink>
        <a:srgbClr val="996600"/>
      </a:folHlink>
    </a:clrScheme>
    <a:fontScheme name="Justice">
      <a:majorFont>
        <a:latin typeface="Copperplate Gothic Light"/>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0" charset="0"/>
            <a:ea typeface="ＭＳ Ｐゴシック" pitchFamily="-60" charset="-128"/>
            <a:cs typeface="ＭＳ Ｐゴシック" pitchFamily="-6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0" charset="0"/>
            <a:ea typeface="ＭＳ Ｐゴシック" pitchFamily="-60" charset="-128"/>
            <a:cs typeface="ＭＳ Ｐゴシック" pitchFamily="-60" charset="-128"/>
          </a:defRPr>
        </a:defPPr>
      </a:lstStyle>
    </a:lnDef>
  </a:objectDefaults>
  <a:extraClrSchemeLst>
    <a:extraClrScheme>
      <a:clrScheme name="Justice 1">
        <a:dk1>
          <a:srgbClr val="000000"/>
        </a:dk1>
        <a:lt1>
          <a:srgbClr val="959380"/>
        </a:lt1>
        <a:dk2>
          <a:srgbClr val="000000"/>
        </a:dk2>
        <a:lt2>
          <a:srgbClr val="808080"/>
        </a:lt2>
        <a:accent1>
          <a:srgbClr val="BBE0E3"/>
        </a:accent1>
        <a:accent2>
          <a:srgbClr val="333399"/>
        </a:accent2>
        <a:accent3>
          <a:srgbClr val="C8C8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ustice 2">
        <a:dk1>
          <a:srgbClr val="000000"/>
        </a:dk1>
        <a:lt1>
          <a:srgbClr val="959380"/>
        </a:lt1>
        <a:dk2>
          <a:srgbClr val="000000"/>
        </a:dk2>
        <a:lt2>
          <a:srgbClr val="969696"/>
        </a:lt2>
        <a:accent1>
          <a:srgbClr val="FBDF53"/>
        </a:accent1>
        <a:accent2>
          <a:srgbClr val="FF9966"/>
        </a:accent2>
        <a:accent3>
          <a:srgbClr val="C8C8C0"/>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ustice 3">
        <a:dk1>
          <a:srgbClr val="000000"/>
        </a:dk1>
        <a:lt1>
          <a:srgbClr val="959380"/>
        </a:lt1>
        <a:dk2>
          <a:srgbClr val="000000"/>
        </a:dk2>
        <a:lt2>
          <a:srgbClr val="808080"/>
        </a:lt2>
        <a:accent1>
          <a:srgbClr val="99CCFF"/>
        </a:accent1>
        <a:accent2>
          <a:srgbClr val="CCCCFF"/>
        </a:accent2>
        <a:accent3>
          <a:srgbClr val="C8C8C0"/>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ustice 4">
        <a:dk1>
          <a:srgbClr val="000000"/>
        </a:dk1>
        <a:lt1>
          <a:srgbClr val="959380"/>
        </a:lt1>
        <a:dk2>
          <a:srgbClr val="000000"/>
        </a:dk2>
        <a:lt2>
          <a:srgbClr val="333333"/>
        </a:lt2>
        <a:accent1>
          <a:srgbClr val="8C7B70"/>
        </a:accent1>
        <a:accent2>
          <a:srgbClr val="8F5F2F"/>
        </a:accent2>
        <a:accent3>
          <a:srgbClr val="C8C8C0"/>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Justice">
  <a:themeElements>
    <a:clrScheme name="Justice 3">
      <a:dk1>
        <a:srgbClr val="000000"/>
      </a:dk1>
      <a:lt1>
        <a:srgbClr val="959380"/>
      </a:lt1>
      <a:dk2>
        <a:srgbClr val="000000"/>
      </a:dk2>
      <a:lt2>
        <a:srgbClr val="808080"/>
      </a:lt2>
      <a:accent1>
        <a:srgbClr val="99CCFF"/>
      </a:accent1>
      <a:accent2>
        <a:srgbClr val="CCCCFF"/>
      </a:accent2>
      <a:accent3>
        <a:srgbClr val="C8C8C0"/>
      </a:accent3>
      <a:accent4>
        <a:srgbClr val="000000"/>
      </a:accent4>
      <a:accent5>
        <a:srgbClr val="CAE2FF"/>
      </a:accent5>
      <a:accent6>
        <a:srgbClr val="B9B9E7"/>
      </a:accent6>
      <a:hlink>
        <a:srgbClr val="3333CC"/>
      </a:hlink>
      <a:folHlink>
        <a:srgbClr val="AF67FF"/>
      </a:folHlink>
    </a:clrScheme>
    <a:fontScheme name="Justice">
      <a:majorFont>
        <a:latin typeface="Copperplate Gothic Light"/>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0" charset="0"/>
            <a:ea typeface="ＭＳ Ｐゴシック" pitchFamily="-60" charset="-128"/>
            <a:cs typeface="ＭＳ Ｐゴシック" pitchFamily="-6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0" charset="0"/>
            <a:ea typeface="ＭＳ Ｐゴシック" pitchFamily="-60" charset="-128"/>
            <a:cs typeface="ＭＳ Ｐゴシック" pitchFamily="-60" charset="-128"/>
          </a:defRPr>
        </a:defPPr>
      </a:lstStyle>
    </a:lnDef>
  </a:objectDefaults>
  <a:extraClrSchemeLst>
    <a:extraClrScheme>
      <a:clrScheme name="Justice 1">
        <a:dk1>
          <a:srgbClr val="000000"/>
        </a:dk1>
        <a:lt1>
          <a:srgbClr val="959380"/>
        </a:lt1>
        <a:dk2>
          <a:srgbClr val="000000"/>
        </a:dk2>
        <a:lt2>
          <a:srgbClr val="808080"/>
        </a:lt2>
        <a:accent1>
          <a:srgbClr val="BBE0E3"/>
        </a:accent1>
        <a:accent2>
          <a:srgbClr val="333399"/>
        </a:accent2>
        <a:accent3>
          <a:srgbClr val="C8C8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ustice 2">
        <a:dk1>
          <a:srgbClr val="000000"/>
        </a:dk1>
        <a:lt1>
          <a:srgbClr val="959380"/>
        </a:lt1>
        <a:dk2>
          <a:srgbClr val="000000"/>
        </a:dk2>
        <a:lt2>
          <a:srgbClr val="969696"/>
        </a:lt2>
        <a:accent1>
          <a:srgbClr val="FBDF53"/>
        </a:accent1>
        <a:accent2>
          <a:srgbClr val="FF9966"/>
        </a:accent2>
        <a:accent3>
          <a:srgbClr val="C8C8C0"/>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ustice 3">
        <a:dk1>
          <a:srgbClr val="000000"/>
        </a:dk1>
        <a:lt1>
          <a:srgbClr val="959380"/>
        </a:lt1>
        <a:dk2>
          <a:srgbClr val="000000"/>
        </a:dk2>
        <a:lt2>
          <a:srgbClr val="808080"/>
        </a:lt2>
        <a:accent1>
          <a:srgbClr val="99CCFF"/>
        </a:accent1>
        <a:accent2>
          <a:srgbClr val="CCCCFF"/>
        </a:accent2>
        <a:accent3>
          <a:srgbClr val="C8C8C0"/>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ustice 4">
        <a:dk1>
          <a:srgbClr val="000000"/>
        </a:dk1>
        <a:lt1>
          <a:srgbClr val="959380"/>
        </a:lt1>
        <a:dk2>
          <a:srgbClr val="000000"/>
        </a:dk2>
        <a:lt2>
          <a:srgbClr val="333333"/>
        </a:lt2>
        <a:accent1>
          <a:srgbClr val="8C7B70"/>
        </a:accent1>
        <a:accent2>
          <a:srgbClr val="8F5F2F"/>
        </a:accent2>
        <a:accent3>
          <a:srgbClr val="C8C8C0"/>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Spare:Applications:Microsoft Office 2004:Templates:Presentations:Designs:Justice</Template>
  <TotalTime>1160</TotalTime>
  <Words>878</Words>
  <Application>Microsoft Office PowerPoint</Application>
  <PresentationFormat>On-screen Show (4:3)</PresentationFormat>
  <Paragraphs>41</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Justice</vt:lpstr>
      <vt:lpstr>1_Justice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Shafer</dc:creator>
  <cp:lastModifiedBy>Windle, Lori</cp:lastModifiedBy>
  <cp:revision>89</cp:revision>
  <dcterms:created xsi:type="dcterms:W3CDTF">2015-05-16T13:25:45Z</dcterms:created>
  <dcterms:modified xsi:type="dcterms:W3CDTF">2016-06-16T21:31:52Z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TC102383731033</vt:lpwstr>
  </property>
</Properties>
</file>