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0" r:id="rId3"/>
    <p:sldId id="257" r:id="rId4"/>
    <p:sldId id="258" r:id="rId5"/>
    <p:sldId id="263" r:id="rId6"/>
    <p:sldId id="264" r:id="rId7"/>
    <p:sldId id="265" r:id="rId8"/>
    <p:sldId id="259" r:id="rId9"/>
    <p:sldId id="261" r:id="rId10"/>
    <p:sldId id="266" r:id="rId11"/>
    <p:sldId id="267" r:id="rId12"/>
    <p:sldId id="268" r:id="rId13"/>
    <p:sldId id="273" r:id="rId14"/>
    <p:sldId id="274" r:id="rId15"/>
    <p:sldId id="275" r:id="rId16"/>
    <p:sldId id="276" r:id="rId17"/>
    <p:sldId id="277" r:id="rId18"/>
    <p:sldId id="278" r:id="rId19"/>
    <p:sldId id="270" r:id="rId20"/>
    <p:sldId id="271" r:id="rId21"/>
    <p:sldId id="272" r:id="rId22"/>
    <p:sldId id="26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2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D0D1249-7ED8-43FF-B157-195FF9CDB24B}" type="datetimeFigureOut">
              <a:rPr lang="en-US"/>
              <a:pPr>
                <a:defRPr/>
              </a:pPr>
              <a:t>9/23/2015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D904B0-CD6F-4C48-9589-79147F01B869}" type="slidenum">
              <a:rPr lang="en-US" altLang="en-US"/>
              <a:pPr/>
              <a:t>‹#›</a:t>
            </a:fld>
            <a:endParaRPr lang="en-US" altLang="en-US"/>
          </a:p>
        </p:txBody>
      </p:sp>
    </p:spTree>
    <p:extLst>
      <p:ext uri="{BB962C8B-B14F-4D97-AF65-F5344CB8AC3E}">
        <p14:creationId xmlns:p14="http://schemas.microsoft.com/office/powerpoint/2010/main" val="18525317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9E13DB9-D1CD-4361-A41B-0DE587AC873F}" type="datetimeFigureOut">
              <a:rPr lang="en-US"/>
              <a:pPr>
                <a:defRPr/>
              </a:pPr>
              <a:t>9/23/2015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281F27A-B481-4280-A79C-A7E20D9068BD}" type="slidenum">
              <a:rPr lang="en-US" altLang="en-US"/>
              <a:pPr/>
              <a:t>‹#›</a:t>
            </a:fld>
            <a:endParaRPr lang="en-US" altLang="en-US"/>
          </a:p>
        </p:txBody>
      </p:sp>
    </p:spTree>
    <p:extLst>
      <p:ext uri="{BB962C8B-B14F-4D97-AF65-F5344CB8AC3E}">
        <p14:creationId xmlns:p14="http://schemas.microsoft.com/office/powerpoint/2010/main" val="351874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060627-4548-4358-82A5-0B1FEFE4ACA1}" type="datetimeFigureOut">
              <a:rPr lang="en-US"/>
              <a:pPr>
                <a:defRPr/>
              </a:pPr>
              <a:t>9/23/2015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A3D5544-D364-455E-8322-D4CCF2810BE3}" type="slidenum">
              <a:rPr lang="en-US" altLang="en-US"/>
              <a:pPr/>
              <a:t>‹#›</a:t>
            </a:fld>
            <a:endParaRPr lang="en-US" altLang="en-US"/>
          </a:p>
        </p:txBody>
      </p:sp>
    </p:spTree>
    <p:extLst>
      <p:ext uri="{BB962C8B-B14F-4D97-AF65-F5344CB8AC3E}">
        <p14:creationId xmlns:p14="http://schemas.microsoft.com/office/powerpoint/2010/main" val="99883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015843-9E17-4DA5-934B-A6837B48714E}" type="datetimeFigureOut">
              <a:rPr lang="en-US"/>
              <a:pPr>
                <a:defRPr/>
              </a:pPr>
              <a:t>9/23/2015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F5BDC95-AD50-4E97-A321-9D4B6D7AC87D}" type="slidenum">
              <a:rPr lang="en-US" altLang="en-US"/>
              <a:pPr/>
              <a:t>‹#›</a:t>
            </a:fld>
            <a:endParaRPr lang="en-US" altLang="en-US"/>
          </a:p>
        </p:txBody>
      </p:sp>
    </p:spTree>
    <p:extLst>
      <p:ext uri="{BB962C8B-B14F-4D97-AF65-F5344CB8AC3E}">
        <p14:creationId xmlns:p14="http://schemas.microsoft.com/office/powerpoint/2010/main" val="317441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2D0D02-A361-49D0-9616-121CC98702C5}" type="datetimeFigureOut">
              <a:rPr lang="en-US"/>
              <a:pPr>
                <a:defRPr/>
              </a:pPr>
              <a:t>9/23/2015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0D73AEE-0F1F-4036-91C9-C0A60B7366B1}" type="slidenum">
              <a:rPr lang="en-US" altLang="en-US"/>
              <a:pPr/>
              <a:t>‹#›</a:t>
            </a:fld>
            <a:endParaRPr lang="en-US" altLang="en-US"/>
          </a:p>
        </p:txBody>
      </p:sp>
    </p:spTree>
    <p:extLst>
      <p:ext uri="{BB962C8B-B14F-4D97-AF65-F5344CB8AC3E}">
        <p14:creationId xmlns:p14="http://schemas.microsoft.com/office/powerpoint/2010/main" val="42088028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6852F63-B97E-4A67-9D86-34489EC76FE0}" type="datetimeFigureOut">
              <a:rPr lang="en-US"/>
              <a:pPr>
                <a:defRPr/>
              </a:pPr>
              <a:t>9/23/2015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B82F05BC-BCD0-4BDC-9497-03021D89FFB7}" type="slidenum">
              <a:rPr lang="en-US" altLang="en-US"/>
              <a:pPr/>
              <a:t>‹#›</a:t>
            </a:fld>
            <a:endParaRPr lang="en-US" altLang="en-US"/>
          </a:p>
        </p:txBody>
      </p:sp>
    </p:spTree>
    <p:extLst>
      <p:ext uri="{BB962C8B-B14F-4D97-AF65-F5344CB8AC3E}">
        <p14:creationId xmlns:p14="http://schemas.microsoft.com/office/powerpoint/2010/main" val="409193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7EFF7C0-D1B7-41E4-9D64-9635648FB0E2}" type="datetimeFigureOut">
              <a:rPr lang="en-US"/>
              <a:pPr>
                <a:defRPr/>
              </a:pPr>
              <a:t>9/23/2015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DC159007-54F4-43C5-A4EB-BD577D91826E}" type="slidenum">
              <a:rPr lang="en-US" altLang="en-US"/>
              <a:pPr/>
              <a:t>‹#›</a:t>
            </a:fld>
            <a:endParaRPr lang="en-US" altLang="en-US"/>
          </a:p>
        </p:txBody>
      </p:sp>
    </p:spTree>
    <p:extLst>
      <p:ext uri="{BB962C8B-B14F-4D97-AF65-F5344CB8AC3E}">
        <p14:creationId xmlns:p14="http://schemas.microsoft.com/office/powerpoint/2010/main" val="169986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AA8CA9C-F4CD-4A7D-A260-D4404988F992}" type="datetimeFigureOut">
              <a:rPr lang="en-US"/>
              <a:pPr>
                <a:defRPr/>
              </a:pPr>
              <a:t>9/23/2015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12F2F5F2-2D32-4358-972B-2D5F3F13568F}" type="slidenum">
              <a:rPr lang="en-US" altLang="en-US"/>
              <a:pPr/>
              <a:t>‹#›</a:t>
            </a:fld>
            <a:endParaRPr lang="en-US" altLang="en-US"/>
          </a:p>
        </p:txBody>
      </p:sp>
    </p:spTree>
    <p:extLst>
      <p:ext uri="{BB962C8B-B14F-4D97-AF65-F5344CB8AC3E}">
        <p14:creationId xmlns:p14="http://schemas.microsoft.com/office/powerpoint/2010/main" val="26627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5786E41-E48C-4C74-87E9-FEA95395BDBA}" type="datetimeFigureOut">
              <a:rPr lang="en-US"/>
              <a:pPr>
                <a:defRPr/>
              </a:pPr>
              <a:t>9/23/2015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EEC12F23-5820-4451-8742-4A8E3FB0F587}" type="slidenum">
              <a:rPr lang="en-US" altLang="en-US"/>
              <a:pPr/>
              <a:t>‹#›</a:t>
            </a:fld>
            <a:endParaRPr lang="en-US" altLang="en-US"/>
          </a:p>
        </p:txBody>
      </p:sp>
    </p:spTree>
    <p:extLst>
      <p:ext uri="{BB962C8B-B14F-4D97-AF65-F5344CB8AC3E}">
        <p14:creationId xmlns:p14="http://schemas.microsoft.com/office/powerpoint/2010/main" val="72764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69A25D8-F953-4A8C-9429-C75EB8239F5C}" type="datetimeFigureOut">
              <a:rPr lang="en-US"/>
              <a:pPr>
                <a:defRPr/>
              </a:pPr>
              <a:t>9/23/2015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131D40B2-C4D8-43C8-8BBC-AF2899C029D5}" type="slidenum">
              <a:rPr lang="en-US" altLang="en-US"/>
              <a:pPr/>
              <a:t>‹#›</a:t>
            </a:fld>
            <a:endParaRPr lang="en-US" altLang="en-US"/>
          </a:p>
        </p:txBody>
      </p:sp>
    </p:spTree>
    <p:extLst>
      <p:ext uri="{BB962C8B-B14F-4D97-AF65-F5344CB8AC3E}">
        <p14:creationId xmlns:p14="http://schemas.microsoft.com/office/powerpoint/2010/main" val="129709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0198203-9F6E-47BC-88E3-62F6A0255F50}" type="datetimeFigureOut">
              <a:rPr lang="en-US"/>
              <a:pPr>
                <a:defRPr/>
              </a:pPr>
              <a:t>9/23/2015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7550A214-AEFE-4079-8D6A-E1271C23D671}" type="slidenum">
              <a:rPr lang="en-US" altLang="en-US"/>
              <a:pPr/>
              <a:t>‹#›</a:t>
            </a:fld>
            <a:endParaRPr lang="en-US" altLang="en-US"/>
          </a:p>
        </p:txBody>
      </p:sp>
    </p:spTree>
    <p:extLst>
      <p:ext uri="{BB962C8B-B14F-4D97-AF65-F5344CB8AC3E}">
        <p14:creationId xmlns:p14="http://schemas.microsoft.com/office/powerpoint/2010/main" val="40690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8470B54-95F5-4E07-BD50-61FA9AA1830B}" type="datetimeFigureOut">
              <a:rPr lang="en-US"/>
              <a:pPr>
                <a:defRPr/>
              </a:pPr>
              <a:t>9/23/2015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itchFamily="18" charset="0"/>
              </a:defRPr>
            </a:lvl1pPr>
          </a:lstStyle>
          <a:p>
            <a:fld id="{3604E391-A092-4B02-9E87-B811828033A4}"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71" r:id="rId1"/>
    <p:sldLayoutId id="2147483863" r:id="rId2"/>
    <p:sldLayoutId id="2147483872" r:id="rId3"/>
    <p:sldLayoutId id="2147483864" r:id="rId4"/>
    <p:sldLayoutId id="2147483865" r:id="rId5"/>
    <p:sldLayoutId id="2147483866" r:id="rId6"/>
    <p:sldLayoutId id="2147483867" r:id="rId7"/>
    <p:sldLayoutId id="2147483868" r:id="rId8"/>
    <p:sldLayoutId id="2147483873" r:id="rId9"/>
    <p:sldLayoutId id="2147483869" r:id="rId10"/>
    <p:sldLayoutId id="214748387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p:spPr>
        <p:txBody>
          <a:bodyPr/>
          <a:lstStyle/>
          <a:p>
            <a:pPr algn="ctr" eaLnBrk="1" fontAlgn="auto" hangingPunct="1">
              <a:spcAft>
                <a:spcPts val="0"/>
              </a:spcAft>
              <a:defRPr/>
            </a:pPr>
            <a:r>
              <a:rPr lang="en-US" sz="2400" dirty="0" smtClean="0">
                <a:latin typeface="Times New Roman" pitchFamily="18" charset="0"/>
                <a:cs typeface="Times New Roman" pitchFamily="18" charset="0"/>
              </a:rPr>
              <a:t>SAIGE 12</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ANNUAL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NATIONAL TRAINING PROGRAM</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123" name="Subtitle 2"/>
          <p:cNvSpPr>
            <a:spLocks noGrp="1"/>
          </p:cNvSpPr>
          <p:nvPr>
            <p:ph type="subTitle" idx="1"/>
          </p:nvPr>
        </p:nvSpPr>
        <p:spPr>
          <a:xfrm>
            <a:off x="533400" y="3228975"/>
            <a:ext cx="7854950" cy="1752600"/>
          </a:xfrm>
        </p:spPr>
        <p:txBody>
          <a:bodyPr/>
          <a:lstStyle/>
          <a:p>
            <a:pPr marR="0" eaLnBrk="1" hangingPunct="1"/>
            <a:endParaRPr lang="en-US" altLang="en-US" sz="2400" smtClean="0">
              <a:latin typeface="Times New Roman" pitchFamily="18" charset="0"/>
              <a:cs typeface="Times New Roman" pitchFamily="18" charset="0"/>
            </a:endParaRPr>
          </a:p>
          <a:p>
            <a:pPr marR="0" algn="ctr" eaLnBrk="1" hangingPunct="1"/>
            <a:r>
              <a:rPr lang="en-US" altLang="en-US" sz="2400" smtClean="0">
                <a:latin typeface="Times New Roman" pitchFamily="18" charset="0"/>
                <a:cs typeface="Times New Roman" pitchFamily="18" charset="0"/>
              </a:rPr>
              <a:t>GROWING NATIVE LEADERS:  </a:t>
            </a:r>
          </a:p>
          <a:p>
            <a:pPr marR="0" algn="ctr" eaLnBrk="1" hangingPunct="1"/>
            <a:r>
              <a:rPr lang="en-US" altLang="en-US" sz="2400" smtClean="0">
                <a:latin typeface="Times New Roman" pitchFamily="18" charset="0"/>
                <a:cs typeface="Times New Roman" pitchFamily="18" charset="0"/>
              </a:rPr>
              <a:t>ENHANCING OUR SEVEN GENERATIONS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4339" name="Content Placeholder 2"/>
          <p:cNvSpPr>
            <a:spLocks noGrp="1"/>
          </p:cNvSpPr>
          <p:nvPr>
            <p:ph idx="1"/>
          </p:nvPr>
        </p:nvSpPr>
        <p:spPr/>
        <p:txBody>
          <a:bodyPr/>
          <a:lstStyle/>
          <a:p>
            <a:pPr algn="ctr" eaLnBrk="1" hangingPunct="1">
              <a:buFont typeface="Arial" charset="0"/>
              <a:buNone/>
            </a:pPr>
            <a:endParaRPr lang="en-US" altLang="en-US" sz="1200" b="1" smtClean="0"/>
          </a:p>
          <a:p>
            <a:pPr algn="ctr" eaLnBrk="1" hangingPunct="1">
              <a:buFont typeface="Arial" charset="0"/>
              <a:buNone/>
            </a:pPr>
            <a:endParaRPr lang="en-US" altLang="en-US" sz="1200" b="1" smtClean="0"/>
          </a:p>
          <a:p>
            <a:pPr algn="ctr" eaLnBrk="1" hangingPunct="1">
              <a:buFont typeface="Arial" charset="0"/>
              <a:buNone/>
            </a:pPr>
            <a:r>
              <a:rPr lang="en-US" altLang="en-US" sz="1200" b="1" smtClean="0"/>
              <a:t>OGIMAAWAADIZI</a:t>
            </a:r>
            <a:endParaRPr lang="en-US" altLang="en-US" sz="1200" smtClean="0"/>
          </a:p>
          <a:p>
            <a:pPr algn="ctr" eaLnBrk="1" hangingPunct="1">
              <a:buFont typeface="Arial" charset="0"/>
              <a:buNone/>
            </a:pPr>
            <a:r>
              <a:rPr lang="en-US" altLang="en-US" sz="1200" b="1" smtClean="0"/>
              <a:t>(HAVING LEADERSHIP QUALITIES)</a:t>
            </a:r>
            <a:endParaRPr lang="en-US" altLang="en-US" sz="1200" smtClean="0"/>
          </a:p>
          <a:p>
            <a:pPr eaLnBrk="1" hangingPunct="1">
              <a:buFont typeface="Arial" charset="0"/>
              <a:buNone/>
            </a:pPr>
            <a:endParaRPr lang="en-US" altLang="en-US" sz="1200" smtClean="0">
              <a:latin typeface="Times New Roman" pitchFamily="18" charset="0"/>
              <a:cs typeface="Times New Roman" pitchFamily="18" charset="0"/>
            </a:endParaRPr>
          </a:p>
          <a:p>
            <a:pPr algn="ctr" eaLnBrk="1" hangingPunct="1">
              <a:buFont typeface="Arial" charset="0"/>
              <a:buNone/>
            </a:pPr>
            <a:r>
              <a:rPr lang="en-US" altLang="en-US" sz="1200" b="1" u="sng" smtClean="0"/>
              <a:t>UNDERSTANDING OGIMAAWAADIZI (LEADERSHIP QUALITIES)</a:t>
            </a:r>
            <a:endParaRPr lang="en-US" altLang="en-US" sz="1200" smtClean="0"/>
          </a:p>
          <a:p>
            <a:pPr eaLnBrk="1" hangingPunct="1">
              <a:buFont typeface="Arial" charset="0"/>
              <a:buNone/>
            </a:pPr>
            <a:r>
              <a:rPr lang="en-US" altLang="en-US" sz="1200" smtClean="0"/>
              <a:t> </a:t>
            </a:r>
          </a:p>
          <a:p>
            <a:pPr eaLnBrk="1" hangingPunct="1">
              <a:buFont typeface="Arial" charset="0"/>
              <a:buNone/>
            </a:pPr>
            <a:r>
              <a:rPr lang="en-US" altLang="en-US" sz="1200" smtClean="0"/>
              <a:t>	~LONG-TERM APPROACH TO SURVIVAL</a:t>
            </a:r>
          </a:p>
          <a:p>
            <a:pPr eaLnBrk="1" hangingPunct="1">
              <a:buFont typeface="Arial" charset="0"/>
              <a:buNone/>
            </a:pPr>
            <a:r>
              <a:rPr lang="en-US" altLang="en-US" sz="1200" smtClean="0"/>
              <a:t>	~DEFINE WHAT SOVEREIGN MEANS TO US</a:t>
            </a:r>
          </a:p>
          <a:p>
            <a:pPr eaLnBrk="1" hangingPunct="1">
              <a:buFont typeface="Arial" charset="0"/>
              <a:buNone/>
            </a:pPr>
            <a:r>
              <a:rPr lang="en-US" altLang="en-US" sz="1200" smtClean="0"/>
              <a:t>	~LEADERSHIP DISTRIBUTED</a:t>
            </a:r>
          </a:p>
          <a:p>
            <a:pPr eaLnBrk="1" hangingPunct="1">
              <a:buFont typeface="Arial" charset="0"/>
              <a:buNone/>
            </a:pPr>
            <a:r>
              <a:rPr lang="en-US" altLang="en-US" sz="1200" smtClean="0"/>
              <a:t>	~RESOLVING CONFLICT – RESTITUTION</a:t>
            </a:r>
          </a:p>
          <a:p>
            <a:pPr eaLnBrk="1" hangingPunct="1">
              <a:buFont typeface="Arial" charset="0"/>
              <a:buNone/>
            </a:pPr>
            <a:r>
              <a:rPr lang="en-US" altLang="en-US" sz="1200" smtClean="0"/>
              <a:t>	~A LEADER MAKES A PATH – AND IS OPEN TO FOLLOWING</a:t>
            </a:r>
          </a:p>
          <a:p>
            <a:pPr eaLnBrk="1" hangingPunct="1">
              <a:buFont typeface="Arial" charset="0"/>
              <a:buNone/>
            </a:pPr>
            <a:r>
              <a:rPr lang="en-US" altLang="en-US" sz="1200" smtClean="0"/>
              <a:t>	~DECISION MAKING – BE PATIENT – CONSIDER ALL EFFECTS – CONSENSUS</a:t>
            </a:r>
          </a:p>
          <a:p>
            <a:pPr>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5363" name="Content Placeholder 2"/>
          <p:cNvSpPr>
            <a:spLocks noGrp="1"/>
          </p:cNvSpPr>
          <p:nvPr>
            <p:ph idx="1"/>
          </p:nvPr>
        </p:nvSpPr>
        <p:spPr/>
        <p:txBody>
          <a:bodyPr/>
          <a:lstStyle/>
          <a:p>
            <a:pPr>
              <a:buFont typeface="Wingdings 2" pitchFamily="18" charset="2"/>
              <a:buNone/>
            </a:pPr>
            <a:endParaRPr lang="en-US" altLang="en-US" sz="1200" i="1" u="sng" smtClean="0"/>
          </a:p>
          <a:p>
            <a:pPr>
              <a:buFont typeface="Wingdings 2" pitchFamily="18" charset="2"/>
              <a:buNone/>
            </a:pPr>
            <a:endParaRPr lang="en-US" altLang="en-US" sz="1200" i="1" u="sng" smtClean="0"/>
          </a:p>
          <a:p>
            <a:pPr>
              <a:buFont typeface="Wingdings 2" pitchFamily="18" charset="2"/>
              <a:buNone/>
            </a:pPr>
            <a:r>
              <a:rPr lang="en-US" altLang="en-US" sz="1200" i="1" u="sng" smtClean="0"/>
              <a:t>LEADERSHIP/CHIEF(S)</a:t>
            </a:r>
            <a:r>
              <a:rPr lang="en-US" altLang="en-US" sz="1200" i="1" smtClean="0"/>
              <a:t>	CLAN:    CRANE</a:t>
            </a:r>
            <a:r>
              <a:rPr lang="en-US" altLang="en-US" sz="1200" smtClean="0"/>
              <a:t>		</a:t>
            </a:r>
            <a:r>
              <a:rPr lang="en-US" altLang="en-US" sz="1200" i="1" smtClean="0"/>
              <a:t>AJIJAAK</a:t>
            </a:r>
            <a:endParaRPr lang="en-US" altLang="en-US" sz="1200" smtClean="0"/>
          </a:p>
          <a:p>
            <a:pPr>
              <a:buFont typeface="Wingdings 2" pitchFamily="18" charset="2"/>
              <a:buNone/>
            </a:pPr>
            <a:r>
              <a:rPr lang="en-US" altLang="en-US" sz="1200" smtClean="0"/>
              <a:t> </a:t>
            </a:r>
          </a:p>
          <a:p>
            <a:pPr>
              <a:buFont typeface="Wingdings 2" pitchFamily="18" charset="2"/>
              <a:buNone/>
            </a:pPr>
            <a:r>
              <a:rPr lang="en-US" altLang="en-US" sz="1200" smtClean="0"/>
              <a:t>The crane was considered the most eminent and was selected to symbolize leadership and direction.  As the crane calls and </a:t>
            </a:r>
          </a:p>
          <a:p>
            <a:pPr>
              <a:buFont typeface="Wingdings 2" pitchFamily="18" charset="2"/>
              <a:buNone/>
            </a:pPr>
            <a:r>
              <a:rPr lang="en-US" altLang="en-US" sz="1200" smtClean="0"/>
              <a:t>commands attention, so ought to a leader that would bear the same attention in the discharge of his duties.  The Crane was </a:t>
            </a:r>
          </a:p>
          <a:p>
            <a:pPr>
              <a:buFont typeface="Wingdings 2" pitchFamily="18" charset="2"/>
              <a:buNone/>
            </a:pPr>
            <a:r>
              <a:rPr lang="en-US" altLang="en-US" sz="1200" smtClean="0"/>
              <a:t>a leader and the first of speakers.</a:t>
            </a:r>
          </a:p>
          <a:p>
            <a:pPr>
              <a:buFont typeface="Wingdings 2" pitchFamily="18" charset="2"/>
              <a:buNone/>
            </a:pPr>
            <a:endParaRPr lang="en-US" altLang="en-US" sz="1200" smtClean="0">
              <a:latin typeface="Times New Roman" pitchFamily="18" charset="0"/>
              <a:cs typeface="Times New Roman" pitchFamily="18" charset="0"/>
            </a:endParaRPr>
          </a:p>
        </p:txBody>
      </p:sp>
      <p:pic>
        <p:nvPicPr>
          <p:cNvPr id="15364" name="Picture 3" descr="CHIEF BUFFALO'S JOURNE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200"/>
            <a:ext cx="32654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6387" name="Content Placeholder 2"/>
          <p:cNvSpPr>
            <a:spLocks noGrp="1"/>
          </p:cNvSpPr>
          <p:nvPr>
            <p:ph idx="1"/>
          </p:nvPr>
        </p:nvSpPr>
        <p:spPr>
          <a:xfrm>
            <a:off x="457200" y="1981200"/>
            <a:ext cx="8229600" cy="4389438"/>
          </a:xfrm>
        </p:spPr>
        <p:txBody>
          <a:bodyPr/>
          <a:lstStyle/>
          <a:p>
            <a:pPr algn="ctr" eaLnBrk="1" hangingPunct="1">
              <a:buFont typeface="Arial" charset="0"/>
              <a:buNone/>
            </a:pPr>
            <a:endParaRPr lang="en-US" altLang="en-US" sz="1000" b="1" u="sng" smtClean="0">
              <a:latin typeface="Times New Roman" pitchFamily="18" charset="0"/>
              <a:cs typeface="Times New Roman" pitchFamily="18" charset="0"/>
            </a:endParaRPr>
          </a:p>
          <a:p>
            <a:pPr>
              <a:buFont typeface="Wingdings 2" pitchFamily="18" charset="2"/>
              <a:buNone/>
            </a:pPr>
            <a:endParaRPr lang="en-US" altLang="en-US" sz="1200" i="1" u="sng" smtClean="0">
              <a:latin typeface="Times New Roman" pitchFamily="18" charset="0"/>
              <a:cs typeface="Times New Roman" pitchFamily="18" charset="0"/>
            </a:endParaRPr>
          </a:p>
          <a:p>
            <a:pPr>
              <a:buFont typeface="Wingdings 2" pitchFamily="18" charset="2"/>
              <a:buNone/>
            </a:pPr>
            <a:endParaRPr lang="en-US" altLang="en-US" sz="1200" i="1" u="sng" smtClean="0">
              <a:latin typeface="Times New Roman" pitchFamily="18" charset="0"/>
              <a:cs typeface="Times New Roman" pitchFamily="18" charset="0"/>
            </a:endParaRPr>
          </a:p>
          <a:p>
            <a:pPr>
              <a:buFont typeface="Wingdings 2" pitchFamily="18" charset="2"/>
              <a:buNone/>
            </a:pPr>
            <a:r>
              <a:rPr lang="en-US" altLang="en-US" sz="1200" i="1" u="sng" smtClean="0">
                <a:latin typeface="Times New Roman" pitchFamily="18" charset="0"/>
                <a:cs typeface="Times New Roman" pitchFamily="18" charset="0"/>
              </a:rPr>
              <a:t>DEFENSE/WARRIORS</a:t>
            </a:r>
            <a:r>
              <a:rPr lang="en-US" altLang="en-US" sz="1200" i="1" smtClean="0">
                <a:latin typeface="Times New Roman" pitchFamily="18" charset="0"/>
                <a:cs typeface="Times New Roman" pitchFamily="18" charset="0"/>
              </a:rPr>
              <a:t>	CLAN:    BEAR		MAKWA</a:t>
            </a:r>
            <a:endParaRPr lang="en-US" altLang="en-US" sz="1200" smtClean="0">
              <a:latin typeface="Times New Roman" pitchFamily="18" charset="0"/>
              <a:cs typeface="Times New Roman" pitchFamily="18" charset="0"/>
            </a:endParaRPr>
          </a:p>
          <a:p>
            <a:pPr>
              <a:buFont typeface="Wingdings 2" pitchFamily="18" charset="2"/>
              <a:buNone/>
            </a:pPr>
            <a:endParaRPr lang="en-US" altLang="en-US" sz="1200" smtClean="0">
              <a:latin typeface="Times New Roman" pitchFamily="18" charset="0"/>
              <a:cs typeface="Times New Roman" pitchFamily="18" charset="0"/>
            </a:endParaRPr>
          </a:p>
          <a:p>
            <a:pPr>
              <a:buFont typeface="Wingdings 2" pitchFamily="18" charset="2"/>
              <a:buNone/>
            </a:pPr>
            <a:r>
              <a:rPr lang="en-US" altLang="en-US" sz="1200" smtClean="0">
                <a:latin typeface="Times New Roman" pitchFamily="18" charset="0"/>
                <a:cs typeface="Times New Roman" pitchFamily="18" charset="0"/>
              </a:rPr>
              <a:t>Being a warrior was considered an honor and was a test for heart, strength, and skill.  Many of the warriors were the youth of the </a:t>
            </a:r>
          </a:p>
          <a:p>
            <a:pPr>
              <a:buFont typeface="Wingdings 2" pitchFamily="18" charset="2"/>
              <a:buNone/>
            </a:pPr>
            <a:r>
              <a:rPr lang="en-US" altLang="en-US" sz="1200" smtClean="0">
                <a:latin typeface="Times New Roman" pitchFamily="18" charset="0"/>
                <a:cs typeface="Times New Roman" pitchFamily="18" charset="0"/>
              </a:rPr>
              <a:t>Tribe and at times were called upon to defend family and community from attacks.  To the individual, a fight was not a war; it was </a:t>
            </a:r>
          </a:p>
          <a:p>
            <a:pPr>
              <a:buFont typeface="Wingdings 2" pitchFamily="18" charset="2"/>
              <a:buNone/>
            </a:pPr>
            <a:r>
              <a:rPr lang="en-US" altLang="en-US" sz="1200" smtClean="0">
                <a:latin typeface="Times New Roman" pitchFamily="18" charset="0"/>
                <a:cs typeface="Times New Roman" pitchFamily="18" charset="0"/>
              </a:rPr>
              <a:t>a chance to prove one’s worth.</a:t>
            </a:r>
          </a:p>
          <a:p>
            <a:pPr>
              <a:buFont typeface="Wingdings 2" pitchFamily="18" charset="2"/>
              <a:buNone/>
            </a:pPr>
            <a:endParaRPr lang="en-US" altLang="en-US" sz="1200" smtClean="0">
              <a:latin typeface="Times New Roman" pitchFamily="18" charset="0"/>
              <a:cs typeface="Times New Roman" pitchFamily="18" charset="0"/>
            </a:endParaRPr>
          </a:p>
        </p:txBody>
      </p:sp>
      <p:pic>
        <p:nvPicPr>
          <p:cNvPr id="16388" name="Picture 3" descr="MAKW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86200"/>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 </a:t>
            </a:r>
            <a:r>
              <a:rPr lang="en-US" altLang="en-US" sz="1800" smtClean="0"/>
              <a:t/>
            </a:r>
            <a:br>
              <a:rPr lang="en-US" altLang="en-US" sz="1800" smtClean="0"/>
            </a:br>
            <a:endParaRPr lang="en-US" altLang="en-US" sz="1800" smtClean="0">
              <a:latin typeface="Times New Roman" pitchFamily="18" charset="0"/>
              <a:cs typeface="Times New Roman" pitchFamily="18" charset="0"/>
            </a:endParaRPr>
          </a:p>
        </p:txBody>
      </p:sp>
      <p:sp>
        <p:nvSpPr>
          <p:cNvPr id="17411" name="Content Placeholder 2"/>
          <p:cNvSpPr>
            <a:spLocks noGrp="1"/>
          </p:cNvSpPr>
          <p:nvPr>
            <p:ph idx="1"/>
          </p:nvPr>
        </p:nvSpPr>
        <p:spPr/>
        <p:txBody>
          <a:bodyPr/>
          <a:lstStyle/>
          <a:p>
            <a:pPr>
              <a:buFont typeface="Wingdings 2" pitchFamily="18" charset="2"/>
              <a:buNone/>
            </a:pPr>
            <a:endParaRPr lang="en-US" altLang="en-US" sz="1200" i="1" u="sng" smtClean="0">
              <a:latin typeface="Times New Roman" pitchFamily="18" charset="0"/>
              <a:cs typeface="Times New Roman" pitchFamily="18" charset="0"/>
            </a:endParaRPr>
          </a:p>
          <a:p>
            <a:pPr>
              <a:buFont typeface="Wingdings 2" pitchFamily="18" charset="2"/>
              <a:buNone/>
            </a:pPr>
            <a:endParaRPr lang="en-US" altLang="en-US" sz="1200" i="1" u="sng" smtClean="0">
              <a:latin typeface="Times New Roman" pitchFamily="18" charset="0"/>
              <a:cs typeface="Times New Roman" pitchFamily="18" charset="0"/>
            </a:endParaRPr>
          </a:p>
          <a:p>
            <a:pPr>
              <a:buFont typeface="Wingdings 2" pitchFamily="18" charset="2"/>
              <a:buNone/>
            </a:pPr>
            <a:r>
              <a:rPr lang="en-US" altLang="en-US" sz="1200" i="1" u="sng" smtClean="0">
                <a:latin typeface="Times New Roman" pitchFamily="18" charset="0"/>
                <a:cs typeface="Times New Roman" pitchFamily="18" charset="0"/>
              </a:rPr>
              <a:t>SUSTENANCE/HUNTERS</a:t>
            </a:r>
            <a:r>
              <a:rPr lang="en-US" altLang="en-US" sz="1200" i="1" smtClean="0">
                <a:latin typeface="Times New Roman" pitchFamily="18" charset="0"/>
                <a:cs typeface="Times New Roman" pitchFamily="18" charset="0"/>
              </a:rPr>
              <a:t>	CLAN:    BEAVER		AMIK	</a:t>
            </a:r>
            <a:endParaRPr lang="en-US" altLang="en-US" sz="1200" smtClean="0">
              <a:latin typeface="Times New Roman" pitchFamily="18" charset="0"/>
              <a:cs typeface="Times New Roman" pitchFamily="18" charset="0"/>
            </a:endParaRPr>
          </a:p>
          <a:p>
            <a:endParaRPr lang="en-US" altLang="en-US" sz="1200" smtClean="0">
              <a:latin typeface="Times New Roman" pitchFamily="18" charset="0"/>
              <a:cs typeface="Times New Roman" pitchFamily="18" charset="0"/>
            </a:endParaRPr>
          </a:p>
          <a:p>
            <a:pPr>
              <a:buFont typeface="Wingdings 2" pitchFamily="18" charset="2"/>
              <a:buNone/>
            </a:pPr>
            <a:r>
              <a:rPr lang="en-US" altLang="en-US" sz="1200" smtClean="0">
                <a:latin typeface="Times New Roman" pitchFamily="18" charset="0"/>
                <a:cs typeface="Times New Roman" pitchFamily="18" charset="0"/>
              </a:rPr>
              <a:t>This was considered one of the highest respected roles in the Tribal community.  The responsibility to provide food,</a:t>
            </a:r>
          </a:p>
          <a:p>
            <a:pPr>
              <a:buFont typeface="Wingdings 2" pitchFamily="18" charset="2"/>
              <a:buNone/>
            </a:pPr>
            <a:r>
              <a:rPr lang="en-US" altLang="en-US" sz="1200" smtClean="0">
                <a:latin typeface="Times New Roman" pitchFamily="18" charset="0"/>
                <a:cs typeface="Times New Roman" pitchFamily="18" charset="0"/>
              </a:rPr>
              <a:t>materials for clothing, and shelter was vested in the hunters.  Hunting demanded skill in tracking down game, patience to </a:t>
            </a:r>
          </a:p>
          <a:p>
            <a:pPr>
              <a:buFont typeface="Wingdings 2" pitchFamily="18" charset="2"/>
              <a:buNone/>
            </a:pPr>
            <a:r>
              <a:rPr lang="en-US" altLang="en-US" sz="1200" smtClean="0">
                <a:latin typeface="Times New Roman" pitchFamily="18" charset="0"/>
                <a:cs typeface="Times New Roman" pitchFamily="18" charset="0"/>
              </a:rPr>
              <a:t>wait long periods of time, and the ability to judge distances when utilizing the bow and arrow.  Those individuals who were </a:t>
            </a:r>
          </a:p>
          <a:p>
            <a:pPr>
              <a:buFont typeface="Wingdings 2" pitchFamily="18" charset="2"/>
              <a:buNone/>
            </a:pPr>
            <a:r>
              <a:rPr lang="en-US" altLang="en-US" sz="1200" smtClean="0">
                <a:latin typeface="Times New Roman" pitchFamily="18" charset="0"/>
                <a:cs typeface="Times New Roman" pitchFamily="18" charset="0"/>
              </a:rPr>
              <a:t>considered hunters also had to be aware of the weather and other elements that could dramatically affect their efforts to </a:t>
            </a:r>
          </a:p>
          <a:p>
            <a:pPr>
              <a:buFont typeface="Wingdings 2" pitchFamily="18" charset="2"/>
              <a:buNone/>
            </a:pPr>
            <a:r>
              <a:rPr lang="en-US" altLang="en-US" sz="1200" smtClean="0">
                <a:latin typeface="Times New Roman" pitchFamily="18" charset="0"/>
                <a:cs typeface="Times New Roman" pitchFamily="18" charset="0"/>
              </a:rPr>
              <a:t>provide food.</a:t>
            </a:r>
          </a:p>
          <a:p>
            <a:pPr>
              <a:buFont typeface="Wingdings 2" pitchFamily="18" charset="2"/>
              <a:buNone/>
            </a:pPr>
            <a:endParaRPr lang="en-US" altLang="en-US" sz="1200" smtClean="0">
              <a:latin typeface="Times New Roman" pitchFamily="18" charset="0"/>
              <a:cs typeface="Times New Roman" pitchFamily="18" charset="0"/>
            </a:endParaRPr>
          </a:p>
        </p:txBody>
      </p:sp>
      <p:pic>
        <p:nvPicPr>
          <p:cNvPr id="17412" name="Picture 3" descr="AMI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86200"/>
            <a:ext cx="24669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8435" name="Content Placeholder 2"/>
          <p:cNvSpPr>
            <a:spLocks noGrp="1"/>
          </p:cNvSpPr>
          <p:nvPr>
            <p:ph idx="1"/>
          </p:nvPr>
        </p:nvSpPr>
        <p:spPr/>
        <p:txBody>
          <a:bodyPr/>
          <a:lstStyle/>
          <a:p>
            <a:pPr>
              <a:buFont typeface="Wingdings 2" pitchFamily="18" charset="2"/>
              <a:buNone/>
            </a:pPr>
            <a:endParaRPr lang="en-US" altLang="en-US" sz="1200" i="1" u="sng" smtClean="0">
              <a:latin typeface="Times New Roman" pitchFamily="18" charset="0"/>
              <a:cs typeface="Times New Roman" pitchFamily="18" charset="0"/>
            </a:endParaRPr>
          </a:p>
          <a:p>
            <a:pPr>
              <a:buFont typeface="Wingdings 2" pitchFamily="18" charset="2"/>
              <a:buNone/>
            </a:pPr>
            <a:endParaRPr lang="en-US" altLang="en-US" sz="1200" i="1" u="sng" smtClean="0">
              <a:latin typeface="Times New Roman" pitchFamily="18" charset="0"/>
              <a:cs typeface="Times New Roman" pitchFamily="18" charset="0"/>
            </a:endParaRPr>
          </a:p>
          <a:p>
            <a:pPr>
              <a:buFont typeface="Wingdings 2" pitchFamily="18" charset="2"/>
              <a:buNone/>
            </a:pPr>
            <a:r>
              <a:rPr lang="en-US" altLang="en-US" sz="1200" i="1" u="sng" smtClean="0">
                <a:latin typeface="Times New Roman" pitchFamily="18" charset="0"/>
                <a:cs typeface="Times New Roman" pitchFamily="18" charset="0"/>
              </a:rPr>
              <a:t>LEARNING/TEACHERS</a:t>
            </a:r>
            <a:r>
              <a:rPr lang="en-US" altLang="en-US" sz="1200" i="1" smtClean="0">
                <a:latin typeface="Times New Roman" pitchFamily="18" charset="0"/>
                <a:cs typeface="Times New Roman" pitchFamily="18" charset="0"/>
              </a:rPr>
              <a:t>	CLAN:    STURGEON	NAME (NA-MAY)</a:t>
            </a:r>
            <a:r>
              <a:rPr lang="en-US" altLang="en-US" sz="1200" smtClean="0">
                <a:latin typeface="Times New Roman" pitchFamily="18" charset="0"/>
                <a:cs typeface="Times New Roman" pitchFamily="18" charset="0"/>
              </a:rPr>
              <a:t>	</a:t>
            </a:r>
          </a:p>
          <a:p>
            <a:endParaRPr lang="en-US" altLang="en-US" sz="1200" smtClean="0">
              <a:latin typeface="Times New Roman" pitchFamily="18" charset="0"/>
              <a:cs typeface="Times New Roman" pitchFamily="18" charset="0"/>
            </a:endParaRPr>
          </a:p>
          <a:p>
            <a:pPr>
              <a:buFont typeface="Wingdings 2" pitchFamily="18" charset="2"/>
              <a:buNone/>
            </a:pPr>
            <a:r>
              <a:rPr lang="en-US" altLang="en-US" sz="1200" smtClean="0">
                <a:latin typeface="Times New Roman" pitchFamily="18" charset="0"/>
                <a:cs typeface="Times New Roman" pitchFamily="18" charset="0"/>
              </a:rPr>
              <a:t>It was the elders, the grandmothers and grandfathers who taught about life through stories parables, fables, songs, chants, </a:t>
            </a:r>
          </a:p>
          <a:p>
            <a:pPr>
              <a:buFont typeface="Wingdings 2" pitchFamily="18" charset="2"/>
              <a:buNone/>
            </a:pPr>
            <a:r>
              <a:rPr lang="en-US" altLang="en-US" sz="1200" smtClean="0">
                <a:latin typeface="Times New Roman" pitchFamily="18" charset="0"/>
                <a:cs typeface="Times New Roman" pitchFamily="18" charset="0"/>
              </a:rPr>
              <a:t>and dances.  They were the ones who lived long enough to gain knowledge about life and paths to follow.  The qualities they </a:t>
            </a:r>
          </a:p>
          <a:p>
            <a:pPr>
              <a:buFont typeface="Wingdings 2" pitchFamily="18" charset="2"/>
              <a:buNone/>
            </a:pPr>
            <a:r>
              <a:rPr lang="en-US" altLang="en-US" sz="1200" smtClean="0">
                <a:latin typeface="Times New Roman" pitchFamily="18" charset="0"/>
                <a:cs typeface="Times New Roman" pitchFamily="18" charset="0"/>
              </a:rPr>
              <a:t>possessed were wisdom, knowledge, patience, and generosity.</a:t>
            </a:r>
          </a:p>
          <a:p>
            <a:pPr>
              <a:buFont typeface="Wingdings 2" pitchFamily="18" charset="2"/>
              <a:buNone/>
            </a:pPr>
            <a:endParaRPr lang="en-US" altLang="en-US" sz="1200" smtClean="0">
              <a:latin typeface="Times New Roman" pitchFamily="18" charset="0"/>
              <a:cs typeface="Times New Roman" pitchFamily="18" charset="0"/>
            </a:endParaRPr>
          </a:p>
        </p:txBody>
      </p:sp>
      <p:pic>
        <p:nvPicPr>
          <p:cNvPr id="18436" name="Picture 3" descr="NAM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27051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9459" name="Content Placeholder 2"/>
          <p:cNvSpPr>
            <a:spLocks noGrp="1"/>
          </p:cNvSpPr>
          <p:nvPr>
            <p:ph idx="1"/>
          </p:nvPr>
        </p:nvSpPr>
        <p:spPr/>
        <p:txBody>
          <a:bodyPr/>
          <a:lstStyle/>
          <a:p>
            <a:pPr>
              <a:buFont typeface="Wingdings 2" pitchFamily="18" charset="2"/>
              <a:buNone/>
            </a:pPr>
            <a:endParaRPr lang="en-US" altLang="en-US" sz="1200" i="1" u="sng" smtClean="0"/>
          </a:p>
          <a:p>
            <a:pPr>
              <a:buFont typeface="Wingdings 2" pitchFamily="18" charset="2"/>
              <a:buNone/>
            </a:pPr>
            <a:endParaRPr lang="en-US" altLang="en-US" sz="1200" i="1" u="sng" smtClean="0">
              <a:latin typeface="Times New Roman" pitchFamily="18" charset="0"/>
              <a:cs typeface="Times New Roman" pitchFamily="18" charset="0"/>
            </a:endParaRPr>
          </a:p>
          <a:p>
            <a:pPr>
              <a:buFont typeface="Wingdings 2" pitchFamily="18" charset="2"/>
              <a:buNone/>
            </a:pPr>
            <a:r>
              <a:rPr lang="en-US" altLang="en-US" sz="1200" i="1" u="sng" smtClean="0">
                <a:latin typeface="Times New Roman" pitchFamily="18" charset="0"/>
                <a:cs typeface="Times New Roman" pitchFamily="18" charset="0"/>
              </a:rPr>
              <a:t>MEDICINE/HEALERS</a:t>
            </a:r>
            <a:r>
              <a:rPr lang="en-US" altLang="en-US" sz="1200" i="1" smtClean="0">
                <a:latin typeface="Times New Roman" pitchFamily="18" charset="0"/>
                <a:cs typeface="Times New Roman" pitchFamily="18" charset="0"/>
              </a:rPr>
              <a:t>	CLAN:     OTTER		NIGIG	</a:t>
            </a:r>
            <a:endParaRPr lang="en-US" altLang="en-US" sz="1200" smtClean="0">
              <a:latin typeface="Times New Roman" pitchFamily="18" charset="0"/>
              <a:cs typeface="Times New Roman" pitchFamily="18" charset="0"/>
            </a:endParaRPr>
          </a:p>
          <a:p>
            <a:pPr>
              <a:buFont typeface="Wingdings 2" pitchFamily="18" charset="2"/>
              <a:buNone/>
            </a:pPr>
            <a:r>
              <a:rPr lang="en-US" altLang="en-US" sz="1200" i="1" smtClean="0">
                <a:latin typeface="Times New Roman" pitchFamily="18" charset="0"/>
                <a:cs typeface="Times New Roman" pitchFamily="18" charset="0"/>
              </a:rPr>
              <a:t> </a:t>
            </a:r>
            <a:endParaRPr lang="en-US" altLang="en-US" sz="1200" smtClean="0">
              <a:latin typeface="Times New Roman" pitchFamily="18" charset="0"/>
              <a:cs typeface="Times New Roman" pitchFamily="18" charset="0"/>
            </a:endParaRPr>
          </a:p>
          <a:p>
            <a:pPr>
              <a:buFont typeface="Wingdings 2" pitchFamily="18" charset="2"/>
              <a:buNone/>
            </a:pPr>
            <a:r>
              <a:rPr lang="en-US" altLang="en-US" sz="1200" smtClean="0">
                <a:latin typeface="Times New Roman" pitchFamily="18" charset="0"/>
                <a:cs typeface="Times New Roman" pitchFamily="18" charset="0"/>
              </a:rPr>
              <a:t>Once a person was chosen as a healer, they went through a long process through an apprenticeship with a medicine </a:t>
            </a:r>
          </a:p>
          <a:p>
            <a:pPr>
              <a:buFont typeface="Wingdings 2" pitchFamily="18" charset="2"/>
              <a:buNone/>
            </a:pPr>
            <a:r>
              <a:rPr lang="en-US" altLang="en-US" sz="1200" smtClean="0">
                <a:latin typeface="Times New Roman" pitchFamily="18" charset="0"/>
                <a:cs typeface="Times New Roman" pitchFamily="18" charset="0"/>
              </a:rPr>
              <a:t>man/women.  The training was designed to include the study of plants, utilization of spirituality in the Creator, and </a:t>
            </a:r>
          </a:p>
          <a:p>
            <a:pPr>
              <a:buFont typeface="Wingdings 2" pitchFamily="18" charset="2"/>
              <a:buNone/>
            </a:pPr>
            <a:r>
              <a:rPr lang="en-US" altLang="en-US" sz="1200" smtClean="0">
                <a:latin typeface="Times New Roman" pitchFamily="18" charset="0"/>
                <a:cs typeface="Times New Roman" pitchFamily="18" charset="0"/>
              </a:rPr>
              <a:t>gaining an understanding of the person.  The power of dreams was important to understand and interpret.</a:t>
            </a:r>
          </a:p>
          <a:p>
            <a:pPr>
              <a:buFont typeface="Wingdings 2" pitchFamily="18" charset="2"/>
              <a:buNone/>
            </a:pPr>
            <a:endParaRPr lang="en-US" altLang="en-US" sz="1200" smtClean="0">
              <a:latin typeface="Times New Roman" pitchFamily="18" charset="0"/>
              <a:cs typeface="Times New Roman" pitchFamily="18" charset="0"/>
            </a:endParaRPr>
          </a:p>
        </p:txBody>
      </p:sp>
      <p:pic>
        <p:nvPicPr>
          <p:cNvPr id="19460" name="Picture 6" descr="NIGIG.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91000"/>
            <a:ext cx="24003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20483" name="Content Placeholder 2"/>
          <p:cNvSpPr>
            <a:spLocks noGrp="1"/>
          </p:cNvSpPr>
          <p:nvPr>
            <p:ph idx="1"/>
          </p:nvPr>
        </p:nvSpPr>
        <p:spPr/>
        <p:txBody>
          <a:bodyPr/>
          <a:lstStyle/>
          <a:p>
            <a:pPr algn="ctr">
              <a:buFont typeface="Wingdings 2" pitchFamily="18" charset="2"/>
              <a:buNone/>
            </a:pPr>
            <a:endParaRPr lang="en-US" altLang="en-US" sz="1200" b="1" u="sng" smtClean="0"/>
          </a:p>
          <a:p>
            <a:pPr algn="ctr">
              <a:buFont typeface="Wingdings 2" pitchFamily="18" charset="2"/>
              <a:buNone/>
            </a:pPr>
            <a:r>
              <a:rPr lang="en-US" altLang="en-US" sz="1200" b="1" u="sng" smtClean="0"/>
              <a:t>SWOT ANALYSIS</a:t>
            </a:r>
          </a:p>
          <a:p>
            <a:endParaRPr lang="en-US" altLang="en-US" sz="1200" smtClean="0"/>
          </a:p>
          <a:p>
            <a:pPr algn="ctr">
              <a:buFont typeface="Wingdings 2" pitchFamily="18" charset="2"/>
              <a:buNone/>
            </a:pPr>
            <a:r>
              <a:rPr lang="en-US" altLang="en-US" sz="1200" b="1" smtClean="0"/>
              <a:t>A SWOT analysis may be incorporated into the PLANNING</a:t>
            </a:r>
          </a:p>
          <a:p>
            <a:pPr>
              <a:buFont typeface="Wingdings 2" pitchFamily="18" charset="2"/>
              <a:buNone/>
            </a:pPr>
            <a:endParaRPr lang="en-US" altLang="en-US" sz="1200" smtClean="0"/>
          </a:p>
          <a:p>
            <a:pPr>
              <a:buFont typeface="Wingdings 2" pitchFamily="18" charset="2"/>
              <a:buNone/>
            </a:pPr>
            <a:r>
              <a:rPr lang="en-US" altLang="en-US" sz="1200" b="1" smtClean="0"/>
              <a:t>	STRENGTHS 		</a:t>
            </a:r>
            <a:r>
              <a:rPr lang="en-US" altLang="en-US" sz="1200" smtClean="0"/>
              <a:t>Factors</a:t>
            </a:r>
            <a:r>
              <a:rPr lang="en-US" altLang="en-US" sz="1200" b="1" smtClean="0"/>
              <a:t> </a:t>
            </a:r>
            <a:r>
              <a:rPr lang="en-US" altLang="en-US" sz="1200" smtClean="0"/>
              <a:t>helpful to achieving objectives </a:t>
            </a:r>
          </a:p>
          <a:p>
            <a:pPr>
              <a:buFont typeface="Wingdings 2" pitchFamily="18" charset="2"/>
              <a:buNone/>
            </a:pPr>
            <a:r>
              <a:rPr lang="en-US" altLang="en-US" sz="1200" b="1" smtClean="0"/>
              <a:t>	WEAKNESSES</a:t>
            </a:r>
            <a:r>
              <a:rPr lang="en-US" altLang="en-US" sz="1200" smtClean="0"/>
              <a:t> 		Factors harmful to achieving objectives </a:t>
            </a:r>
          </a:p>
          <a:p>
            <a:pPr>
              <a:buFont typeface="Wingdings 2" pitchFamily="18" charset="2"/>
              <a:buNone/>
            </a:pPr>
            <a:r>
              <a:rPr lang="en-US" altLang="en-US" sz="1200" b="1" smtClean="0"/>
              <a:t>	OPPORTUNITIES </a:t>
            </a:r>
            <a:r>
              <a:rPr lang="en-US" altLang="en-US" sz="1200" smtClean="0"/>
              <a:t> 		Factors helpful to achieving objectives</a:t>
            </a:r>
          </a:p>
          <a:p>
            <a:pPr>
              <a:buFont typeface="Wingdings 2" pitchFamily="18" charset="2"/>
              <a:buNone/>
            </a:pPr>
            <a:r>
              <a:rPr lang="en-US" altLang="en-US" sz="1200" b="1" smtClean="0"/>
              <a:t>	THREATS 		</a:t>
            </a:r>
            <a:r>
              <a:rPr lang="en-US" altLang="en-US" sz="1200" smtClean="0"/>
              <a:t>Factors which could do damage </a:t>
            </a:r>
          </a:p>
          <a:p>
            <a:pPr>
              <a:buFont typeface="Wingdings 2" pitchFamily="18" charset="2"/>
              <a:buNone/>
            </a:pPr>
            <a:r>
              <a:rPr lang="en-US" altLang="en-US" sz="1200" b="1" i="1" smtClean="0"/>
              <a:t> </a:t>
            </a:r>
            <a:endParaRPr lang="en-US" altLang="en-US" sz="1200" smtClean="0"/>
          </a:p>
          <a:p>
            <a:pPr algn="ctr">
              <a:buFont typeface="Wingdings 2" pitchFamily="18" charset="2"/>
              <a:buNone/>
            </a:pPr>
            <a:r>
              <a:rPr lang="en-US" altLang="en-US" sz="1200" b="1" i="1" smtClean="0"/>
              <a:t>INTERNAL FACTORS IN THE USE OF THE SWOT ANALYSIS</a:t>
            </a:r>
            <a:endParaRPr lang="en-US" altLang="en-US" sz="1200" smtClean="0"/>
          </a:p>
          <a:p>
            <a:pPr algn="ctr">
              <a:buFont typeface="Wingdings 2" pitchFamily="18" charset="2"/>
              <a:buNone/>
            </a:pPr>
            <a:r>
              <a:rPr lang="en-US" altLang="en-US" sz="1200" smtClean="0"/>
              <a:t>Internal factors – </a:t>
            </a:r>
            <a:r>
              <a:rPr lang="en-US" altLang="en-US" sz="1200" i="1" smtClean="0"/>
              <a:t>strengths</a:t>
            </a:r>
            <a:r>
              <a:rPr lang="en-US" altLang="en-US" sz="1200" smtClean="0"/>
              <a:t> and </a:t>
            </a:r>
            <a:r>
              <a:rPr lang="en-US" altLang="en-US" sz="1200" i="1" smtClean="0"/>
              <a:t>weaknesses</a:t>
            </a:r>
            <a:r>
              <a:rPr lang="en-US" altLang="en-US" sz="1200" smtClean="0"/>
              <a:t>  </a:t>
            </a:r>
          </a:p>
          <a:p>
            <a:pPr algn="ctr">
              <a:buFont typeface="Wingdings 2" pitchFamily="18" charset="2"/>
              <a:buNone/>
            </a:pPr>
            <a:endParaRPr lang="en-US" altLang="en-US" sz="1200" smtClean="0"/>
          </a:p>
          <a:p>
            <a:pPr algn="ctr">
              <a:buFont typeface="Wingdings 2" pitchFamily="18" charset="2"/>
              <a:buNone/>
            </a:pPr>
            <a:r>
              <a:rPr lang="en-US" altLang="en-US" sz="1200" b="1" i="1" smtClean="0"/>
              <a:t>EXTERNAL FACTORS IN THE USE OF THE SWOT ANALYSIS</a:t>
            </a:r>
            <a:endParaRPr lang="en-US" altLang="en-US" sz="1200" smtClean="0"/>
          </a:p>
          <a:p>
            <a:pPr algn="ctr">
              <a:buFont typeface="Wingdings 2" pitchFamily="18" charset="2"/>
              <a:buNone/>
            </a:pPr>
            <a:r>
              <a:rPr lang="en-US" altLang="en-US" sz="1200" smtClean="0"/>
              <a:t>External factors – The </a:t>
            </a:r>
            <a:r>
              <a:rPr lang="en-US" altLang="en-US" sz="1200" i="1" smtClean="0"/>
              <a:t>opportunities</a:t>
            </a:r>
            <a:r>
              <a:rPr lang="en-US" altLang="en-US" sz="1200" smtClean="0"/>
              <a:t> and </a:t>
            </a:r>
            <a:r>
              <a:rPr lang="en-US" altLang="en-US" sz="1200" i="1" smtClean="0"/>
              <a:t>threats</a:t>
            </a:r>
            <a:r>
              <a:rPr lang="en-US" altLang="en-US" sz="1200" smtClean="0"/>
              <a:t> presented by the external environment </a:t>
            </a:r>
          </a:p>
          <a:p>
            <a:pPr>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0"/>
            <a:ext cx="8229600" cy="1143000"/>
          </a:xfrm>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21507" name="Content Placeholder 2"/>
          <p:cNvSpPr>
            <a:spLocks noGrp="1"/>
          </p:cNvSpPr>
          <p:nvPr>
            <p:ph idx="1"/>
          </p:nvPr>
        </p:nvSpPr>
        <p:spPr>
          <a:xfrm>
            <a:off x="457200" y="2011363"/>
            <a:ext cx="8229600" cy="4389437"/>
          </a:xfrm>
        </p:spPr>
        <p:txBody>
          <a:bodyPr/>
          <a:lstStyle/>
          <a:p>
            <a:pPr algn="ctr">
              <a:buFont typeface="Wingdings 2" pitchFamily="18" charset="2"/>
              <a:buNone/>
            </a:pPr>
            <a:endParaRPr lang="en-US" altLang="en-US" sz="1200" b="1" u="sng" smtClean="0"/>
          </a:p>
          <a:p>
            <a:pPr algn="ctr">
              <a:buFont typeface="Wingdings 2" pitchFamily="18" charset="2"/>
              <a:buNone/>
            </a:pPr>
            <a:r>
              <a:rPr lang="en-US" altLang="en-US" sz="1200" b="1" u="sng" smtClean="0"/>
              <a:t>SWOT ANALYSIS</a:t>
            </a:r>
            <a:endParaRPr lang="en-US" altLang="en-US" sz="1200" smtClean="0"/>
          </a:p>
          <a:p>
            <a:pPr algn="ctr">
              <a:buFont typeface="Wingdings 2" pitchFamily="18" charset="2"/>
              <a:buNone/>
            </a:pPr>
            <a:endParaRPr lang="en-US" altLang="en-US" sz="1200" b="1" smtClean="0"/>
          </a:p>
          <a:p>
            <a:pPr algn="ctr">
              <a:buFont typeface="Wingdings 2" pitchFamily="18" charset="2"/>
              <a:buNone/>
            </a:pPr>
            <a:r>
              <a:rPr lang="en-US" altLang="en-US" sz="1200" b="1" u="sng" smtClean="0"/>
              <a:t>STRENGTHS</a:t>
            </a:r>
            <a:r>
              <a:rPr lang="en-US" altLang="en-US" sz="1200" b="1" smtClean="0"/>
              <a:t>			</a:t>
            </a:r>
            <a:r>
              <a:rPr lang="en-US" altLang="en-US" sz="1200" b="1" u="sng" smtClean="0"/>
              <a:t>WEAKNESSES</a:t>
            </a:r>
            <a:endParaRPr lang="en-US" altLang="en-US" sz="1200" smtClean="0"/>
          </a:p>
          <a:p>
            <a:pPr algn="ctr">
              <a:buFont typeface="Wingdings 2" pitchFamily="18" charset="2"/>
              <a:buNone/>
            </a:pPr>
            <a:r>
              <a:rPr lang="en-US" altLang="en-US" sz="1200" b="1" smtClean="0"/>
              <a:t> </a:t>
            </a:r>
            <a:endParaRPr lang="en-US" altLang="en-US" sz="1200" smtClean="0"/>
          </a:p>
          <a:p>
            <a:pPr algn="ctr">
              <a:buFont typeface="Wingdings 2" pitchFamily="18" charset="2"/>
              <a:buNone/>
            </a:pPr>
            <a:endParaRPr lang="en-US" altLang="en-US" sz="1200" b="1" smtClean="0"/>
          </a:p>
          <a:p>
            <a:pPr algn="ctr">
              <a:buFont typeface="Wingdings 2" pitchFamily="18" charset="2"/>
              <a:buNone/>
            </a:pPr>
            <a:endParaRPr lang="en-US" altLang="en-US" sz="1200" b="1" smtClean="0"/>
          </a:p>
          <a:p>
            <a:pPr algn="ctr">
              <a:buFont typeface="Wingdings 2" pitchFamily="18" charset="2"/>
              <a:buNone/>
            </a:pPr>
            <a:endParaRPr lang="en-US" altLang="en-US" sz="1200" b="1" smtClean="0"/>
          </a:p>
          <a:p>
            <a:pPr algn="ctr">
              <a:buFont typeface="Wingdings 2" pitchFamily="18" charset="2"/>
              <a:buNone/>
            </a:pPr>
            <a:endParaRPr lang="en-US" altLang="en-US" sz="1200" smtClean="0"/>
          </a:p>
          <a:p>
            <a:pPr algn="ctr">
              <a:buFont typeface="Wingdings 2" pitchFamily="18" charset="2"/>
              <a:buNone/>
            </a:pPr>
            <a:endParaRPr lang="en-US" altLang="en-US" sz="1200" b="1" u="sng" smtClean="0"/>
          </a:p>
          <a:p>
            <a:pPr algn="ctr">
              <a:buFont typeface="Wingdings 2" pitchFamily="18" charset="2"/>
              <a:buNone/>
            </a:pPr>
            <a:r>
              <a:rPr lang="en-US" altLang="en-US" sz="1200" b="1" u="sng" smtClean="0"/>
              <a:t>OPPORTUNITIES</a:t>
            </a:r>
            <a:r>
              <a:rPr lang="en-US" altLang="en-US" sz="1200" b="1" smtClean="0"/>
              <a:t>			        </a:t>
            </a:r>
            <a:r>
              <a:rPr lang="en-US" altLang="en-US" sz="1200" b="1" u="sng" smtClean="0"/>
              <a:t>THREATS</a:t>
            </a:r>
            <a:endParaRPr lang="en-US" altLang="en-US" sz="1200" smtClean="0"/>
          </a:p>
          <a:p>
            <a:pPr algn="ctr">
              <a:buFont typeface="Wingdings 2" pitchFamily="18" charset="2"/>
              <a:buNone/>
            </a:pPr>
            <a:r>
              <a:rPr lang="en-US" altLang="en-US" sz="1200" b="1" smtClean="0"/>
              <a:t> </a:t>
            </a:r>
            <a:endParaRPr lang="en-US" altLang="en-US" sz="1200" smtClean="0"/>
          </a:p>
          <a:p>
            <a:pPr>
              <a:buFont typeface="Wingdings 2" pitchFamily="18" charset="2"/>
              <a:buNone/>
            </a:pPr>
            <a:r>
              <a:rPr lang="en-US" altLang="en-US" sz="1200" smtClean="0"/>
              <a:t> </a:t>
            </a:r>
            <a:endParaRPr lang="en-US" altLang="en-US" sz="1200" smtClean="0">
              <a:latin typeface="Times New Roman" pitchFamily="18" charset="0"/>
              <a:cs typeface="Times New Roman" pitchFamily="18" charset="0"/>
            </a:endParaRPr>
          </a:p>
        </p:txBody>
      </p:sp>
      <p:cxnSp>
        <p:nvCxnSpPr>
          <p:cNvPr id="5" name="Straight Connector 4"/>
          <p:cNvCxnSpPr/>
          <p:nvPr/>
        </p:nvCxnSpPr>
        <p:spPr>
          <a:xfrm>
            <a:off x="4572000" y="28194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3962400"/>
            <a:ext cx="464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22531" name="Content Placeholder 2"/>
          <p:cNvSpPr>
            <a:spLocks noGrp="1"/>
          </p:cNvSpPr>
          <p:nvPr>
            <p:ph idx="1"/>
          </p:nvPr>
        </p:nvSpPr>
        <p:spPr/>
        <p:txBody>
          <a:bodyPr/>
          <a:lstStyle/>
          <a:p>
            <a:pPr algn="ctr" eaLnBrk="1" hangingPunct="1">
              <a:buFont typeface="Arial" charset="0"/>
              <a:buNone/>
            </a:pPr>
            <a:endParaRPr lang="en-US" altLang="en-US" sz="1200" b="1" smtClean="0"/>
          </a:p>
          <a:p>
            <a:pPr algn="ctr" eaLnBrk="1" hangingPunct="1">
              <a:buFont typeface="Arial" charset="0"/>
              <a:buNone/>
            </a:pPr>
            <a:r>
              <a:rPr lang="en-US" altLang="en-US" sz="1200" b="1" smtClean="0"/>
              <a:t>SEVENTH GENERATIONAL PHILOSOPHY</a:t>
            </a:r>
          </a:p>
          <a:p>
            <a:pPr eaLnBrk="1" hangingPunct="1">
              <a:buFont typeface="Arial" charset="0"/>
              <a:buNone/>
            </a:pPr>
            <a:r>
              <a:rPr lang="en-US" altLang="en-US" sz="1200" smtClean="0"/>
              <a:t> </a:t>
            </a:r>
          </a:p>
          <a:p>
            <a:pPr eaLnBrk="1" hangingPunct="1">
              <a:buFont typeface="Arial" charset="0"/>
              <a:buNone/>
            </a:pPr>
            <a:r>
              <a:rPr lang="en-US" altLang="en-US" sz="1200" smtClean="0"/>
              <a:t>In many Tribal Communities, people thought of the impact of the decisions they made for the day and how it would affect </a:t>
            </a:r>
          </a:p>
          <a:p>
            <a:pPr eaLnBrk="1" hangingPunct="1">
              <a:buFont typeface="Arial" charset="0"/>
              <a:buNone/>
            </a:pPr>
            <a:r>
              <a:rPr lang="en-US" altLang="en-US" sz="1200" smtClean="0"/>
              <a:t>The next Seven Generations.  I would encourage and advocate, to consider these 7</a:t>
            </a:r>
            <a:r>
              <a:rPr lang="en-US" altLang="en-US" sz="1200" baseline="30000" smtClean="0"/>
              <a:t>th</a:t>
            </a:r>
            <a:r>
              <a:rPr lang="en-US" altLang="en-US" sz="1200" smtClean="0"/>
              <a:t> Generational Philosophies:</a:t>
            </a:r>
          </a:p>
          <a:p>
            <a:pPr eaLnBrk="1" hangingPunct="1">
              <a:buFont typeface="Arial" charset="0"/>
              <a:buNone/>
            </a:pPr>
            <a:endParaRPr lang="en-US" altLang="en-US" sz="1200" smtClean="0"/>
          </a:p>
          <a:p>
            <a:pPr eaLnBrk="1" hangingPunct="1">
              <a:buFont typeface="Arial" charset="0"/>
              <a:buNone/>
            </a:pPr>
            <a:r>
              <a:rPr lang="en-US" altLang="en-US" sz="1200" b="1" i="1" smtClean="0"/>
              <a:t>WITHIN 7 DAYS</a:t>
            </a:r>
            <a:r>
              <a:rPr lang="en-US" altLang="en-US" sz="1200" smtClean="0"/>
              <a:t> 		Meet with Tribal Community members</a:t>
            </a:r>
          </a:p>
          <a:p>
            <a:pPr eaLnBrk="1" hangingPunct="1">
              <a:buFont typeface="Arial" charset="0"/>
              <a:buNone/>
            </a:pPr>
            <a:r>
              <a:rPr lang="en-US" altLang="en-US" sz="1200" smtClean="0"/>
              <a:t>				Meet with Tribal Council members</a:t>
            </a:r>
          </a:p>
          <a:p>
            <a:pPr eaLnBrk="1" hangingPunct="1">
              <a:buFont typeface="Arial" charset="0"/>
              <a:buNone/>
            </a:pPr>
            <a:r>
              <a:rPr lang="en-US" altLang="en-US" sz="1200" smtClean="0"/>
              <a:t>				Meet with Tribal Staff</a:t>
            </a:r>
          </a:p>
          <a:p>
            <a:pPr eaLnBrk="1" hangingPunct="1">
              <a:buFont typeface="Arial" charset="0"/>
              <a:buNone/>
            </a:pPr>
            <a:r>
              <a:rPr lang="en-US" altLang="en-US" sz="1200" smtClean="0"/>
              <a:t> </a:t>
            </a:r>
          </a:p>
          <a:p>
            <a:pPr eaLnBrk="1" hangingPunct="1">
              <a:buFont typeface="Arial" charset="0"/>
              <a:buNone/>
            </a:pPr>
            <a:r>
              <a:rPr lang="en-US" altLang="en-US" sz="1200" b="1" i="1" smtClean="0"/>
              <a:t>WITHIN 7 WEEKS</a:t>
            </a:r>
            <a:r>
              <a:rPr lang="en-US" altLang="en-US" sz="1200" smtClean="0"/>
              <a:t> 		Sponsor two all Tribal staff gatherings</a:t>
            </a:r>
          </a:p>
          <a:p>
            <a:pPr eaLnBrk="1" hangingPunct="1">
              <a:buFont typeface="Arial" charset="0"/>
              <a:buNone/>
            </a:pPr>
            <a:r>
              <a:rPr lang="en-US" altLang="en-US" sz="1200" smtClean="0"/>
              <a:t>				Hold 1 Tribal Community Gathering – beginning long-term planning process</a:t>
            </a:r>
          </a:p>
          <a:p>
            <a:pPr eaLnBrk="1" hangingPunct="1">
              <a:buFont typeface="Arial" charset="0"/>
              <a:buNone/>
            </a:pPr>
            <a:r>
              <a:rPr lang="en-US" altLang="en-US" sz="1200" smtClean="0"/>
              <a:t>				Sponsor a Tribal Business summit (Tribal Businesses and Individuals)</a:t>
            </a:r>
          </a:p>
          <a:p>
            <a:pPr eaLnBrk="1" hangingPunct="1">
              <a:buFont typeface="Arial" charset="0"/>
              <a:buNone/>
            </a:pPr>
            <a:r>
              <a:rPr lang="en-US" altLang="en-US" sz="1200" smtClean="0"/>
              <a:t> </a:t>
            </a:r>
          </a:p>
          <a:p>
            <a:pPr eaLnBrk="1" hangingPunct="1">
              <a:buFont typeface="Arial" charset="0"/>
              <a:buNone/>
            </a:pPr>
            <a:r>
              <a:rPr lang="en-US" altLang="en-US" sz="1200" b="1" i="1" smtClean="0"/>
              <a:t>WITHIN 7 MONTHS		</a:t>
            </a:r>
            <a:r>
              <a:rPr lang="en-US" altLang="en-US" sz="1200" smtClean="0"/>
              <a:t>Hold two additional Tribal Community Gatherings</a:t>
            </a:r>
          </a:p>
          <a:p>
            <a:pPr eaLnBrk="1" hangingPunct="1">
              <a:buFont typeface="Arial" charset="0"/>
              <a:buNone/>
            </a:pPr>
            <a:r>
              <a:rPr lang="en-US" altLang="en-US" sz="1200" smtClean="0"/>
              <a:t>				Sponsor Tribal Education Summit</a:t>
            </a:r>
          </a:p>
          <a:p>
            <a:pPr eaLnBrk="1" hangingPunct="1">
              <a:buFont typeface="Arial" charset="0"/>
              <a:buNone/>
            </a:pPr>
            <a:r>
              <a:rPr lang="en-US" altLang="en-US" sz="1200" smtClean="0"/>
              <a:t>				Hold two additional Tribal Planning sessions</a:t>
            </a:r>
          </a:p>
          <a:p>
            <a:pPr eaLnBrk="1" hangingPunct="1">
              <a:buFont typeface="Arial" charset="0"/>
              <a:buNone/>
            </a:pPr>
            <a:r>
              <a:rPr lang="en-US" altLang="en-US" sz="1200" smtClean="0"/>
              <a:t> </a:t>
            </a:r>
          </a:p>
          <a:p>
            <a:pPr eaLnBrk="1" hangingPunct="1">
              <a:buFont typeface="Arial" charset="0"/>
              <a:buNone/>
            </a:pPr>
            <a:r>
              <a:rPr lang="en-US" altLang="en-US" sz="1200" b="1" i="1" smtClean="0"/>
              <a:t>WITHIN 7 YEARS		</a:t>
            </a:r>
            <a:r>
              <a:rPr lang="en-US" altLang="en-US" sz="1200" smtClean="0"/>
              <a:t>Continuous interaction with Tribal Community in planning efforts</a:t>
            </a:r>
          </a:p>
          <a:p>
            <a:pPr>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23555" name="Content Placeholder 2"/>
          <p:cNvSpPr>
            <a:spLocks noGrp="1"/>
          </p:cNvSpPr>
          <p:nvPr>
            <p:ph idx="1"/>
          </p:nvPr>
        </p:nvSpPr>
        <p:spPr/>
        <p:txBody>
          <a:bodyPr/>
          <a:lstStyle/>
          <a:p>
            <a:pPr algn="ctr">
              <a:buFont typeface="Wingdings 2" pitchFamily="18" charset="2"/>
              <a:buNone/>
            </a:pPr>
            <a:endParaRPr lang="en-US" altLang="en-US" sz="1400" b="1" smtClean="0">
              <a:latin typeface="Times New Roman" pitchFamily="18" charset="0"/>
              <a:cs typeface="Times New Roman" pitchFamily="18" charset="0"/>
            </a:endParaRPr>
          </a:p>
          <a:p>
            <a:pPr algn="ctr">
              <a:buFont typeface="Wingdings 2" pitchFamily="18" charset="2"/>
              <a:buNone/>
            </a:pPr>
            <a:r>
              <a:rPr lang="en-US" altLang="en-US" sz="1400" b="1" smtClean="0">
                <a:latin typeface="Times New Roman" pitchFamily="18" charset="0"/>
                <a:cs typeface="Times New Roman" pitchFamily="18" charset="0"/>
              </a:rPr>
              <a:t>LOOKING TO THE FUTURE</a:t>
            </a:r>
          </a:p>
          <a:p>
            <a:pPr algn="ctr"/>
            <a:endParaRPr lang="en-US" altLang="en-US" sz="800" smtClean="0">
              <a:latin typeface="Times New Roman" pitchFamily="18" charset="0"/>
              <a:cs typeface="Times New Roman" pitchFamily="18" charset="0"/>
            </a:endParaRPr>
          </a:p>
          <a:p>
            <a:pPr>
              <a:buFont typeface="Wingdings 2" pitchFamily="18" charset="2"/>
              <a:buNone/>
            </a:pPr>
            <a:r>
              <a:rPr lang="en-US" altLang="en-US" sz="1400" b="1" smtClean="0">
                <a:latin typeface="Times New Roman" pitchFamily="18" charset="0"/>
                <a:cs typeface="Times New Roman" pitchFamily="18" charset="0"/>
              </a:rPr>
              <a:t>Please list three to five areas you will concentrate on for the next 7 (days, weeks, months, years):</a:t>
            </a:r>
          </a:p>
          <a:p>
            <a:endParaRPr lang="en-US" altLang="en-US" sz="1400" smtClean="0">
              <a:latin typeface="Times New Roman" pitchFamily="18" charset="0"/>
              <a:cs typeface="Times New Roman" pitchFamily="18" charset="0"/>
            </a:endParaRPr>
          </a:p>
          <a:p>
            <a:pPr lvl="2"/>
            <a:r>
              <a:rPr lang="en-US" altLang="en-US" sz="1400" b="1" smtClean="0">
                <a:latin typeface="Times New Roman" pitchFamily="18" charset="0"/>
                <a:cs typeface="Times New Roman" pitchFamily="18" charset="0"/>
              </a:rPr>
              <a:t>1.</a:t>
            </a:r>
            <a:endParaRPr lang="en-US" altLang="en-US" sz="1400" smtClean="0">
              <a:latin typeface="Times New Roman" pitchFamily="18" charset="0"/>
              <a:cs typeface="Times New Roman" pitchFamily="18" charset="0"/>
            </a:endParaRPr>
          </a:p>
          <a:p>
            <a:pPr>
              <a:buFont typeface="Wingdings 2" pitchFamily="18" charset="2"/>
              <a:buNone/>
            </a:pPr>
            <a:r>
              <a:rPr lang="en-US" altLang="en-US" sz="1400" b="1" smtClean="0">
                <a:latin typeface="Times New Roman" pitchFamily="18" charset="0"/>
                <a:cs typeface="Times New Roman" pitchFamily="18" charset="0"/>
              </a:rPr>
              <a:t> </a:t>
            </a:r>
            <a:endParaRPr lang="en-US" altLang="en-US" sz="1400" smtClean="0">
              <a:latin typeface="Times New Roman" pitchFamily="18" charset="0"/>
              <a:cs typeface="Times New Roman" pitchFamily="18" charset="0"/>
            </a:endParaRPr>
          </a:p>
          <a:p>
            <a:pPr lvl="2"/>
            <a:r>
              <a:rPr lang="en-US" altLang="en-US" sz="1400" b="1" smtClean="0">
                <a:latin typeface="Times New Roman" pitchFamily="18" charset="0"/>
                <a:cs typeface="Times New Roman" pitchFamily="18" charset="0"/>
              </a:rPr>
              <a:t>2.</a:t>
            </a:r>
            <a:endParaRPr lang="en-US" altLang="en-US" sz="1400" smtClean="0">
              <a:latin typeface="Times New Roman" pitchFamily="18" charset="0"/>
              <a:cs typeface="Times New Roman" pitchFamily="18" charset="0"/>
            </a:endParaRPr>
          </a:p>
          <a:p>
            <a:pPr>
              <a:buFont typeface="Wingdings 2" pitchFamily="18" charset="2"/>
              <a:buNone/>
            </a:pPr>
            <a:r>
              <a:rPr lang="en-US" altLang="en-US" sz="1400" b="1" smtClean="0">
                <a:latin typeface="Times New Roman" pitchFamily="18" charset="0"/>
                <a:cs typeface="Times New Roman" pitchFamily="18" charset="0"/>
              </a:rPr>
              <a:t> </a:t>
            </a:r>
            <a:endParaRPr lang="en-US" altLang="en-US" sz="1400" smtClean="0">
              <a:latin typeface="Times New Roman" pitchFamily="18" charset="0"/>
              <a:cs typeface="Times New Roman" pitchFamily="18" charset="0"/>
            </a:endParaRPr>
          </a:p>
          <a:p>
            <a:pPr lvl="2"/>
            <a:r>
              <a:rPr lang="en-US" altLang="en-US" sz="1400" b="1" smtClean="0">
                <a:latin typeface="Times New Roman" pitchFamily="18" charset="0"/>
                <a:cs typeface="Times New Roman" pitchFamily="18" charset="0"/>
              </a:rPr>
              <a:t>3.</a:t>
            </a:r>
            <a:endParaRPr lang="en-US" altLang="en-US" sz="1400" smtClean="0">
              <a:latin typeface="Times New Roman" pitchFamily="18" charset="0"/>
              <a:cs typeface="Times New Roman" pitchFamily="18" charset="0"/>
            </a:endParaRPr>
          </a:p>
          <a:p>
            <a:pPr>
              <a:buFont typeface="Wingdings 2" pitchFamily="18" charset="2"/>
              <a:buNone/>
            </a:pPr>
            <a:r>
              <a:rPr lang="en-US" altLang="en-US" sz="1400" b="1" smtClean="0">
                <a:latin typeface="Times New Roman" pitchFamily="18" charset="0"/>
                <a:cs typeface="Times New Roman" pitchFamily="18" charset="0"/>
              </a:rPr>
              <a:t> </a:t>
            </a:r>
            <a:endParaRPr lang="en-US" altLang="en-US" sz="1400" smtClean="0">
              <a:latin typeface="Times New Roman" pitchFamily="18" charset="0"/>
              <a:cs typeface="Times New Roman" pitchFamily="18" charset="0"/>
            </a:endParaRPr>
          </a:p>
          <a:p>
            <a:pPr lvl="2"/>
            <a:r>
              <a:rPr lang="en-US" altLang="en-US" sz="1400" b="1" smtClean="0">
                <a:latin typeface="Times New Roman" pitchFamily="18" charset="0"/>
                <a:cs typeface="Times New Roman" pitchFamily="18" charset="0"/>
              </a:rPr>
              <a:t>4.</a:t>
            </a:r>
            <a:endParaRPr lang="en-US" altLang="en-US" sz="1400" smtClean="0">
              <a:latin typeface="Times New Roman" pitchFamily="18" charset="0"/>
              <a:cs typeface="Times New Roman" pitchFamily="18" charset="0"/>
            </a:endParaRPr>
          </a:p>
          <a:p>
            <a:pPr>
              <a:buFont typeface="Wingdings 2" pitchFamily="18" charset="2"/>
              <a:buNone/>
            </a:pPr>
            <a:r>
              <a:rPr lang="en-US" altLang="en-US" sz="1400" b="1" smtClean="0">
                <a:latin typeface="Times New Roman" pitchFamily="18" charset="0"/>
                <a:cs typeface="Times New Roman" pitchFamily="18" charset="0"/>
              </a:rPr>
              <a:t> </a:t>
            </a:r>
            <a:endParaRPr lang="en-US" altLang="en-US" sz="1400" smtClean="0">
              <a:latin typeface="Times New Roman" pitchFamily="18" charset="0"/>
              <a:cs typeface="Times New Roman" pitchFamily="18" charset="0"/>
            </a:endParaRPr>
          </a:p>
          <a:p>
            <a:pPr lvl="2"/>
            <a:r>
              <a:rPr lang="en-US" altLang="en-US" sz="1400" b="1" smtClean="0">
                <a:latin typeface="Times New Roman" pitchFamily="18" charset="0"/>
                <a:cs typeface="Times New Roman" pitchFamily="18" charset="0"/>
              </a:rPr>
              <a:t>5.</a:t>
            </a:r>
            <a:endParaRPr lang="en-US" altLang="en-US" sz="1400" smtClean="0">
              <a:latin typeface="Times New Roman" pitchFamily="18" charset="0"/>
              <a:cs typeface="Times New Roman" pitchFamily="18" charset="0"/>
            </a:endParaRPr>
          </a:p>
          <a:p>
            <a:pPr>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6147" name="Content Placeholder 2"/>
          <p:cNvSpPr>
            <a:spLocks noGrp="1"/>
          </p:cNvSpPr>
          <p:nvPr>
            <p:ph idx="1"/>
          </p:nvPr>
        </p:nvSpPr>
        <p:spPr/>
        <p:txBody>
          <a:bodyPr/>
          <a:lstStyle/>
          <a:p>
            <a:pPr algn="ctr" eaLnBrk="1" hangingPunct="1">
              <a:buFont typeface="Wingdings 2" pitchFamily="18" charset="2"/>
              <a:buNone/>
            </a:pPr>
            <a:r>
              <a:rPr lang="en-US" altLang="en-US" sz="2000" b="1" smtClean="0">
                <a:latin typeface="Times New Roman" pitchFamily="18" charset="0"/>
                <a:cs typeface="Times New Roman" pitchFamily="18" charset="0"/>
              </a:rPr>
              <a:t>COLORING OUTSIDE THE LINES:   </a:t>
            </a:r>
          </a:p>
          <a:p>
            <a:pPr algn="ctr" eaLnBrk="1" hangingPunct="1">
              <a:buFont typeface="Wingdings 2" pitchFamily="18" charset="2"/>
              <a:buNone/>
            </a:pPr>
            <a:endParaRPr lang="en-US" altLang="en-US" sz="2400" b="1" smtClean="0">
              <a:latin typeface="Times New Roman" pitchFamily="18" charset="0"/>
              <a:cs typeface="Times New Roman" pitchFamily="18" charset="0"/>
            </a:endParaRPr>
          </a:p>
          <a:p>
            <a:pPr algn="ctr" eaLnBrk="1" hangingPunct="1">
              <a:buFont typeface="Wingdings 2" pitchFamily="18" charset="2"/>
              <a:buNone/>
            </a:pPr>
            <a:endParaRPr lang="en-US" altLang="en-US" sz="2400" b="1" smtClean="0">
              <a:latin typeface="Times New Roman" pitchFamily="18" charset="0"/>
              <a:cs typeface="Times New Roman" pitchFamily="18" charset="0"/>
            </a:endParaRPr>
          </a:p>
          <a:p>
            <a:pPr algn="ctr" eaLnBrk="1" hangingPunct="1">
              <a:buFont typeface="Wingdings 2" pitchFamily="18" charset="2"/>
              <a:buNone/>
            </a:pPr>
            <a:r>
              <a:rPr lang="en-US" altLang="en-US" sz="2400" b="1" smtClean="0">
                <a:latin typeface="Times New Roman" pitchFamily="18" charset="0"/>
                <a:cs typeface="Times New Roman" pitchFamily="18" charset="0"/>
              </a:rPr>
              <a:t>				</a:t>
            </a:r>
          </a:p>
          <a:p>
            <a:pPr eaLnBrk="1" hangingPunct="1">
              <a:buFont typeface="Wingdings 2" pitchFamily="18" charset="2"/>
              <a:buNone/>
            </a:pPr>
            <a:r>
              <a:rPr lang="en-US" altLang="en-US" sz="1800" b="1" smtClean="0">
                <a:latin typeface="Times New Roman" pitchFamily="18" charset="0"/>
                <a:cs typeface="Times New Roman" pitchFamily="18" charset="0"/>
              </a:rPr>
              <a:t>		GUYAUSHK				JAMES E. PETE, DBA</a:t>
            </a:r>
          </a:p>
          <a:p>
            <a:pPr eaLnBrk="1" hangingPunct="1">
              <a:buFont typeface="Wingdings 2" pitchFamily="18" charset="2"/>
              <a:buNone/>
            </a:pPr>
            <a:r>
              <a:rPr lang="en-US" altLang="en-US" sz="1800" b="1" smtClean="0">
                <a:latin typeface="Times New Roman" pitchFamily="18" charset="0"/>
                <a:cs typeface="Times New Roman" pitchFamily="18" charset="0"/>
              </a:rPr>
              <a:t>		  SEAGULL</a:t>
            </a:r>
          </a:p>
          <a:p>
            <a:pPr algn="ctr" eaLnBrk="1" hangingPunct="1">
              <a:buFont typeface="Wingdings 2" pitchFamily="18" charset="2"/>
              <a:buNone/>
            </a:pPr>
            <a:endParaRPr lang="en-US" altLang="en-US" sz="2400" b="1" smtClean="0">
              <a:latin typeface="Times New Roman" pitchFamily="18" charset="0"/>
              <a:cs typeface="Times New Roman" pitchFamily="18" charset="0"/>
            </a:endParaRPr>
          </a:p>
          <a:p>
            <a:pPr algn="ctr" eaLnBrk="1" hangingPunct="1">
              <a:buFont typeface="Wingdings 2" pitchFamily="18" charset="2"/>
              <a:buNone/>
            </a:pPr>
            <a:endParaRPr lang="en-US" altLang="en-US" sz="2400" b="1" smtClean="0">
              <a:latin typeface="Times New Roman" pitchFamily="18" charset="0"/>
              <a:cs typeface="Times New Roman" pitchFamily="18" charset="0"/>
            </a:endParaRPr>
          </a:p>
          <a:p>
            <a:pPr algn="ctr" eaLnBrk="1" hangingPunct="1">
              <a:buFont typeface="Wingdings 2" pitchFamily="18" charset="2"/>
              <a:buNone/>
            </a:pPr>
            <a:endParaRPr lang="en-US" altLang="en-US" sz="2400" b="1" smtClean="0">
              <a:latin typeface="Times New Roman" pitchFamily="18" charset="0"/>
              <a:cs typeface="Times New Roman" pitchFamily="18" charset="0"/>
            </a:endParaRPr>
          </a:p>
          <a:p>
            <a:pPr algn="ctr" eaLnBrk="1" hangingPunct="1">
              <a:buFont typeface="Wingdings 2" pitchFamily="18" charset="2"/>
              <a:buNone/>
            </a:pPr>
            <a:r>
              <a:rPr lang="en-US" altLang="en-US" sz="2000" b="1" smtClean="0">
                <a:latin typeface="Times New Roman" pitchFamily="18" charset="0"/>
                <a:cs typeface="Times New Roman" pitchFamily="18" charset="0"/>
              </a:rPr>
              <a:t>WALKING IN TWO WORLDS</a:t>
            </a:r>
          </a:p>
          <a:p>
            <a:pPr eaLnBrk="1" hangingPunct="1">
              <a:buFont typeface="Wingdings 2" pitchFamily="18" charset="2"/>
              <a:buNone/>
            </a:pPr>
            <a:endParaRPr lang="en-US" altLang="en-US" sz="2400" b="1" smtClean="0">
              <a:latin typeface="Times New Roman" pitchFamily="18" charset="0"/>
              <a:cs typeface="Times New Roman" pitchFamily="18" charset="0"/>
            </a:endParaRPr>
          </a:p>
          <a:p>
            <a:pPr eaLnBrk="1" hangingPunct="1">
              <a:buFont typeface="Wingdings 2" pitchFamily="18" charset="2"/>
              <a:buNone/>
            </a:pPr>
            <a:endParaRPr lang="en-US" altLang="en-US" sz="2400" b="1" smtClean="0">
              <a:latin typeface="Times New Roman" pitchFamily="18" charset="0"/>
              <a:cs typeface="Times New Roman" pitchFamily="18" charset="0"/>
            </a:endParaRPr>
          </a:p>
          <a:p>
            <a:pPr eaLnBrk="1" hangingPunct="1">
              <a:buFont typeface="Wingdings 2" pitchFamily="18" charset="2"/>
              <a:buNone/>
            </a:pPr>
            <a:endParaRPr lang="en-US" altLang="en-US" sz="2400" b="1" smtClean="0">
              <a:latin typeface="Times New Roman" pitchFamily="18" charset="0"/>
              <a:cs typeface="Times New Roman" pitchFamily="18" charset="0"/>
            </a:endParaRPr>
          </a:p>
          <a:p>
            <a:pPr eaLnBrk="1" hangingPunct="1">
              <a:buFont typeface="Wingdings 2" pitchFamily="18" charset="2"/>
              <a:buNone/>
            </a:pPr>
            <a:endParaRPr lang="en-US" altLang="en-US" sz="1800" smtClean="0">
              <a:latin typeface="Times New Roman" pitchFamily="18" charset="0"/>
              <a:cs typeface="Times New Roman" pitchFamily="18" charset="0"/>
            </a:endParaRPr>
          </a:p>
        </p:txBody>
      </p:sp>
      <p:pic>
        <p:nvPicPr>
          <p:cNvPr id="6148" name="Picture 4" descr="WALKIN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67000"/>
            <a:ext cx="193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24579" name="Content Placeholder 2"/>
          <p:cNvSpPr>
            <a:spLocks noGrp="1"/>
          </p:cNvSpPr>
          <p:nvPr>
            <p:ph idx="1"/>
          </p:nvPr>
        </p:nvSpPr>
        <p:spPr/>
        <p:txBody>
          <a:bodyPr/>
          <a:lstStyle/>
          <a:p>
            <a:pPr algn="ctr" eaLnBrk="1" hangingPunct="1">
              <a:buFont typeface="Arial" charset="0"/>
              <a:buNone/>
            </a:pPr>
            <a:endParaRPr lang="en-US" altLang="en-US" sz="1000" b="1" u="sng" smtClean="0">
              <a:latin typeface="Times New Roman" pitchFamily="18" charset="0"/>
              <a:cs typeface="Times New Roman" pitchFamily="18" charset="0"/>
            </a:endParaRPr>
          </a:p>
          <a:p>
            <a:pPr algn="ctr" eaLnBrk="1" hangingPunct="1">
              <a:buFont typeface="Arial" charset="0"/>
              <a:buNone/>
            </a:pPr>
            <a:r>
              <a:rPr lang="en-US" altLang="en-US" sz="1000" b="1" u="sng" smtClean="0">
                <a:latin typeface="Times New Roman" pitchFamily="18" charset="0"/>
                <a:cs typeface="Times New Roman" pitchFamily="18" charset="0"/>
              </a:rPr>
              <a:t>GUYAUSHK’S (JIM PETE’S) PERSONAL PHILOSOPHIES</a:t>
            </a:r>
            <a:endParaRPr lang="en-US" altLang="en-US" sz="1000" smtClean="0">
              <a:latin typeface="Times New Roman" pitchFamily="18" charset="0"/>
              <a:cs typeface="Times New Roman" pitchFamily="18" charset="0"/>
            </a:endParaRP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b="1" i="1" smtClean="0">
                <a:latin typeface="Times New Roman" pitchFamily="18" charset="0"/>
                <a:cs typeface="Times New Roman" pitchFamily="18" charset="0"/>
              </a:rPr>
              <a:t>“ENCOURAGING TRIBAL INVOLVEMENT IN OUR COMMUNITY”</a:t>
            </a: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b="1" i="1" u="sng" smtClean="0">
                <a:latin typeface="Times New Roman" pitchFamily="18" charset="0"/>
                <a:cs typeface="Times New Roman" pitchFamily="18" charset="0"/>
              </a:rPr>
              <a:t>TRADITIONAL</a:t>
            </a:r>
            <a:endParaRPr lang="en-US" altLang="en-US" sz="1000" u="sng" smtClean="0">
              <a:latin typeface="Times New Roman" pitchFamily="18" charset="0"/>
              <a:cs typeface="Times New Roman" pitchFamily="18" charset="0"/>
            </a:endParaRP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smtClean="0">
                <a:latin typeface="Times New Roman" pitchFamily="18" charset="0"/>
                <a:cs typeface="Times New Roman" pitchFamily="18" charset="0"/>
              </a:rPr>
              <a:t>Rises up to heights, swoops down on the water, and looks in search of the Land</a:t>
            </a: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b="1" i="1" u="sng" smtClean="0">
                <a:latin typeface="Times New Roman" pitchFamily="18" charset="0"/>
                <a:cs typeface="Times New Roman" pitchFamily="18" charset="0"/>
              </a:rPr>
              <a:t>MANAGEMENT</a:t>
            </a:r>
            <a:endParaRPr lang="en-US" altLang="en-US" sz="1000" u="sng" smtClean="0">
              <a:latin typeface="Times New Roman" pitchFamily="18" charset="0"/>
              <a:cs typeface="Times New Roman" pitchFamily="18" charset="0"/>
            </a:endParaRP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smtClean="0">
                <a:latin typeface="Times New Roman" pitchFamily="18" charset="0"/>
                <a:cs typeface="Times New Roman" pitchFamily="18" charset="0"/>
              </a:rPr>
              <a:t>Participative management by encouraging the concept of “WE” through responsibility,  dedication,  and delegation</a:t>
            </a:r>
          </a:p>
          <a:p>
            <a:pPr algn="ctr" eaLnBrk="1" hangingPunct="1">
              <a:buFont typeface="Arial" charset="0"/>
              <a:buNone/>
            </a:pPr>
            <a:r>
              <a:rPr lang="en-US" altLang="en-US" sz="1000" b="1" i="1" smtClean="0">
                <a:latin typeface="Times New Roman" pitchFamily="18" charset="0"/>
                <a:cs typeface="Times New Roman" pitchFamily="18" charset="0"/>
              </a:rPr>
              <a:t> </a:t>
            </a:r>
            <a:endParaRPr lang="en-US" altLang="en-US" sz="1000" smtClean="0">
              <a:latin typeface="Times New Roman" pitchFamily="18" charset="0"/>
              <a:cs typeface="Times New Roman" pitchFamily="18" charset="0"/>
            </a:endParaRPr>
          </a:p>
          <a:p>
            <a:pPr algn="ctr" eaLnBrk="1" hangingPunct="1">
              <a:buFont typeface="Arial" charset="0"/>
              <a:buNone/>
            </a:pPr>
            <a:r>
              <a:rPr lang="en-US" altLang="en-US" sz="1000" b="1" i="1" smtClean="0">
                <a:latin typeface="Times New Roman" pitchFamily="18" charset="0"/>
                <a:cs typeface="Times New Roman" pitchFamily="18" charset="0"/>
              </a:rPr>
              <a:t>                                   </a:t>
            </a:r>
            <a:r>
              <a:rPr lang="en-US" altLang="en-US" sz="1000" b="1" i="1" u="sng" smtClean="0">
                <a:latin typeface="Times New Roman" pitchFamily="18" charset="0"/>
                <a:cs typeface="Times New Roman" pitchFamily="18" charset="0"/>
              </a:rPr>
              <a:t>SPIRITUALITY/SOBRIETY</a:t>
            </a: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smtClean="0">
                <a:latin typeface="Times New Roman" pitchFamily="18" charset="0"/>
                <a:cs typeface="Times New Roman" pitchFamily="18" charset="0"/>
              </a:rPr>
              <a:t>Destiny in the hands of the Great Spirit</a:t>
            </a: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smtClean="0">
                <a:latin typeface="Times New Roman" pitchFamily="18" charset="0"/>
                <a:cs typeface="Times New Roman" pitchFamily="18" charset="0"/>
              </a:rPr>
              <a:t>Let them..let them…for they will meet themselves…See, they have met themselves….</a:t>
            </a: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b="1" i="1" smtClean="0">
                <a:latin typeface="Times New Roman" pitchFamily="18" charset="0"/>
                <a:cs typeface="Times New Roman" pitchFamily="18" charset="0"/>
              </a:rPr>
              <a:t>          </a:t>
            </a:r>
            <a:r>
              <a:rPr lang="en-US" altLang="en-US" sz="1000" b="1" i="1" u="sng" smtClean="0">
                <a:latin typeface="Times New Roman" pitchFamily="18" charset="0"/>
                <a:cs typeface="Times New Roman" pitchFamily="18" charset="0"/>
              </a:rPr>
              <a:t>TRIBAL POLITICAL</a:t>
            </a:r>
            <a:r>
              <a:rPr lang="en-US" altLang="en-US" sz="1000" b="1" i="1" smtClean="0">
                <a:latin typeface="Times New Roman" pitchFamily="18" charset="0"/>
                <a:cs typeface="Times New Roman" pitchFamily="18" charset="0"/>
              </a:rPr>
              <a:t>	</a:t>
            </a:r>
            <a:endParaRPr lang="en-US" altLang="en-US" sz="1000" smtClean="0">
              <a:latin typeface="Times New Roman" pitchFamily="18" charset="0"/>
              <a:cs typeface="Times New Roman" pitchFamily="18" charset="0"/>
            </a:endParaRPr>
          </a:p>
          <a:p>
            <a:pPr algn="ctr" eaLnBrk="1" hangingPunct="1">
              <a:buFont typeface="Arial" charset="0"/>
              <a:buNone/>
            </a:pPr>
            <a:r>
              <a:rPr lang="en-US" altLang="en-US" sz="1000" smtClean="0">
                <a:latin typeface="Times New Roman" pitchFamily="18" charset="0"/>
                <a:cs typeface="Times New Roman" pitchFamily="18" charset="0"/>
              </a:rPr>
              <a:t> </a:t>
            </a:r>
          </a:p>
          <a:p>
            <a:pPr algn="ctr" eaLnBrk="1" hangingPunct="1">
              <a:buFont typeface="Arial" charset="0"/>
              <a:buNone/>
            </a:pPr>
            <a:r>
              <a:rPr lang="en-US" altLang="en-US" sz="1000" smtClean="0">
                <a:latin typeface="Times New Roman" pitchFamily="18" charset="0"/>
                <a:cs typeface="Times New Roman" pitchFamily="18" charset="0"/>
              </a:rPr>
              <a:t>Increasing Tribal involvement in our Government and Community</a:t>
            </a:r>
          </a:p>
          <a:p>
            <a:pPr>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25603" name="Content Placeholder 2"/>
          <p:cNvSpPr>
            <a:spLocks noGrp="1"/>
          </p:cNvSpPr>
          <p:nvPr>
            <p:ph idx="1"/>
          </p:nvPr>
        </p:nvSpPr>
        <p:spPr/>
        <p:txBody>
          <a:bodyPr/>
          <a:lstStyle/>
          <a:p>
            <a:pPr algn="ctr" eaLnBrk="1" hangingPunct="1">
              <a:buFont typeface="Wingdings 2" pitchFamily="18" charset="2"/>
              <a:buNone/>
            </a:pPr>
            <a:endParaRPr lang="en-US" altLang="en-US" sz="2400" b="1" smtClean="0"/>
          </a:p>
          <a:p>
            <a:pPr algn="ctr" eaLnBrk="1" hangingPunct="1">
              <a:buFont typeface="Wingdings 2" pitchFamily="18" charset="2"/>
              <a:buNone/>
            </a:pPr>
            <a:r>
              <a:rPr lang="en-US" altLang="en-US" sz="2400" b="1" smtClean="0"/>
              <a:t>BEING A LEADER IS LIKE MAKING CHILI….</a:t>
            </a:r>
            <a:endParaRPr lang="en-US" altLang="en-US" sz="2400" smtClean="0"/>
          </a:p>
          <a:p>
            <a:pPr algn="ctr" eaLnBrk="1" hangingPunct="1">
              <a:buFont typeface="Wingdings 2" pitchFamily="18" charset="2"/>
              <a:buNone/>
            </a:pPr>
            <a:endParaRPr lang="en-US" altLang="en-US" sz="2400" b="1" smtClean="0"/>
          </a:p>
          <a:p>
            <a:pPr algn="ctr" eaLnBrk="1" hangingPunct="1">
              <a:buFont typeface="Wingdings 2" pitchFamily="18" charset="2"/>
              <a:buNone/>
            </a:pPr>
            <a:r>
              <a:rPr lang="en-US" altLang="en-US" sz="2400" b="1" smtClean="0"/>
              <a:t>WE ALL HAVE OUR OWN “RECIPE!”</a:t>
            </a:r>
            <a:endParaRPr lang="en-US" altLang="en-US" sz="2400" smtClean="0"/>
          </a:p>
          <a:p>
            <a:pPr algn="ctr" eaLnBrk="1" hangingPunct="1">
              <a:buFont typeface="Wingdings 2" pitchFamily="18" charset="2"/>
              <a:buNone/>
            </a:pPr>
            <a:endParaRPr lang="en-US" altLang="en-US" sz="2400" b="1" smtClean="0"/>
          </a:p>
          <a:p>
            <a:pPr algn="ctr" eaLnBrk="1" hangingPunct="1">
              <a:buFont typeface="Wingdings 2" pitchFamily="18" charset="2"/>
              <a:buNone/>
            </a:pPr>
            <a:r>
              <a:rPr lang="en-US" altLang="en-US" sz="2400" b="1" smtClean="0"/>
              <a:t>WHAT WILL YOUR RECIPE BE?</a:t>
            </a:r>
          </a:p>
          <a:p>
            <a:pPr algn="ctr" eaLnBrk="1" hangingPunct="1">
              <a:buFont typeface="Wingdings 2" pitchFamily="18" charset="2"/>
              <a:buNone/>
            </a:pPr>
            <a:endParaRPr lang="en-US" altLang="en-US" sz="2400" b="1" smtClean="0"/>
          </a:p>
          <a:p>
            <a:pPr algn="ctr" eaLnBrk="1" hangingPunct="1">
              <a:buFont typeface="Wingdings 2" pitchFamily="18" charset="2"/>
              <a:buNone/>
            </a:pPr>
            <a:r>
              <a:rPr lang="en-US" altLang="en-US" sz="2400" b="1" u="sng" smtClean="0">
                <a:latin typeface="Times New Roman" pitchFamily="18" charset="0"/>
                <a:cs typeface="Times New Roman" pitchFamily="18" charset="0"/>
              </a:rPr>
              <a:t>MAKING A PERSONAL COMMITMENT</a:t>
            </a:r>
          </a:p>
          <a:p>
            <a:pPr algn="ctr" eaLnBrk="1" hangingPunct="1">
              <a:buFont typeface="Wingdings 2" pitchFamily="18" charset="2"/>
              <a:buNone/>
            </a:pPr>
            <a:endParaRPr lang="en-US" altLang="en-US" sz="2400" smtClean="0"/>
          </a:p>
          <a:p>
            <a:pPr>
              <a:buFont typeface="Wingdings 2" pitchFamily="18" charset="2"/>
              <a:buNone/>
            </a:pPr>
            <a:endParaRPr lang="en-US" alt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26627" name="Content Placeholder 2"/>
          <p:cNvSpPr>
            <a:spLocks noGrp="1"/>
          </p:cNvSpPr>
          <p:nvPr>
            <p:ph idx="1"/>
          </p:nvPr>
        </p:nvSpPr>
        <p:spPr/>
        <p:txBody>
          <a:bodyPr/>
          <a:lstStyle/>
          <a:p>
            <a:pPr algn="ctr" eaLnBrk="1" hangingPunct="1">
              <a:buFont typeface="Wingdings 2" pitchFamily="18" charset="2"/>
              <a:buNone/>
            </a:pPr>
            <a:endParaRPr lang="en-US" altLang="en-US" sz="2400" b="1" smtClean="0">
              <a:latin typeface="Times New Roman" pitchFamily="18" charset="0"/>
              <a:cs typeface="Times New Roman" pitchFamily="18" charset="0"/>
            </a:endParaRPr>
          </a:p>
          <a:p>
            <a:pPr algn="ctr" eaLnBrk="1" hangingPunct="1">
              <a:buFont typeface="Wingdings 2" pitchFamily="18" charset="2"/>
              <a:buNone/>
            </a:pPr>
            <a:endParaRPr lang="en-US" altLang="en-US" sz="2400" b="1" smtClean="0">
              <a:latin typeface="Times New Roman" pitchFamily="18" charset="0"/>
              <a:cs typeface="Times New Roman" pitchFamily="18" charset="0"/>
            </a:endParaRPr>
          </a:p>
          <a:p>
            <a:pPr algn="ctr" eaLnBrk="1" hangingPunct="1">
              <a:buFont typeface="Wingdings 2" pitchFamily="18" charset="2"/>
              <a:buNone/>
            </a:pPr>
            <a:r>
              <a:rPr lang="en-US" altLang="en-US" sz="2400" b="1" smtClean="0">
                <a:latin typeface="Times New Roman" pitchFamily="18" charset="0"/>
                <a:cs typeface="Times New Roman" pitchFamily="18" charset="0"/>
              </a:rPr>
              <a:t>CHI MII-GWECH!!!!</a:t>
            </a:r>
          </a:p>
          <a:p>
            <a:pPr algn="ctr" eaLnBrk="1" hangingPunct="1">
              <a:buFont typeface="Wingdings 2" pitchFamily="18" charset="2"/>
              <a:buNone/>
            </a:pPr>
            <a:r>
              <a:rPr lang="en-US" altLang="en-US" sz="2400" b="1" smtClean="0">
                <a:latin typeface="Times New Roman" pitchFamily="18" charset="0"/>
                <a:cs typeface="Times New Roman" pitchFamily="18" charset="0"/>
              </a:rPr>
              <a:t>(A BIG THANK YOU)!!!!</a:t>
            </a:r>
          </a:p>
          <a:p>
            <a:pPr algn="ctr" eaLnBrk="1" hangingPunct="1"/>
            <a:endParaRPr lang="en-US" altLang="en-US" sz="2400" b="1" smtClean="0">
              <a:latin typeface="Times New Roman" pitchFamily="18" charset="0"/>
              <a:cs typeface="Times New Roman" pitchFamily="18" charset="0"/>
            </a:endParaRPr>
          </a:p>
          <a:p>
            <a:pPr algn="ctr" eaLnBrk="1" hangingPunct="1">
              <a:buFont typeface="Wingdings 2" pitchFamily="18" charset="2"/>
              <a:buNone/>
            </a:pPr>
            <a:r>
              <a:rPr lang="en-US" altLang="en-US" sz="2400" b="1" smtClean="0">
                <a:latin typeface="Times New Roman" pitchFamily="18" charset="0"/>
                <a:cs typeface="Times New Roman" pitchFamily="18" charset="0"/>
              </a:rPr>
              <a:t>JAMES E. PETE, DBA</a:t>
            </a:r>
          </a:p>
          <a:p>
            <a:pPr algn="ctr" eaLnBrk="1" hangingPunct="1">
              <a:buFont typeface="Wingdings 2" pitchFamily="18" charset="2"/>
              <a:buNone/>
            </a:pPr>
            <a:r>
              <a:rPr lang="en-US" altLang="en-US" sz="2400" b="1" smtClean="0">
                <a:latin typeface="Times New Roman" pitchFamily="18" charset="0"/>
                <a:cs typeface="Times New Roman" pitchFamily="18" charset="0"/>
              </a:rPr>
              <a:t>TRIBAL MANAGEMENT CONSULTANT</a:t>
            </a:r>
          </a:p>
          <a:p>
            <a:pPr eaLnBrk="1" hangingPunct="1">
              <a:buFont typeface="Wingdings 2" pitchFamily="18" charset="2"/>
              <a:buNone/>
            </a:pPr>
            <a:endParaRPr lang="en-US" altLang="en-US" sz="2400" smtClean="0">
              <a:latin typeface="Times New Roman" pitchFamily="18" charset="0"/>
              <a:cs typeface="Times New Roman" pitchFamily="18" charset="0"/>
            </a:endParaRPr>
          </a:p>
        </p:txBody>
      </p:sp>
      <p:pic>
        <p:nvPicPr>
          <p:cNvPr id="26628" name="Picture 5" descr="JULY 28TH 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129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JIMPET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133600"/>
            <a:ext cx="121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52400"/>
            <a:ext cx="8229600" cy="1143000"/>
          </a:xfrm>
        </p:spPr>
        <p:txBody>
          <a:bodyPr/>
          <a:lstStyle/>
          <a:p>
            <a:pPr algn="ctr" eaLnBrk="1" hangingPunct="1"/>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 </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7171" name="Content Placeholder 4"/>
          <p:cNvSpPr>
            <a:spLocks noGrp="1"/>
          </p:cNvSpPr>
          <p:nvPr>
            <p:ph idx="1"/>
          </p:nvPr>
        </p:nvSpPr>
        <p:spPr/>
        <p:txBody>
          <a:bodyPr/>
          <a:lstStyle/>
          <a:p>
            <a:pPr algn="ctr" eaLnBrk="1" hangingPunct="1">
              <a:buFont typeface="Wingdings 2" pitchFamily="18" charset="2"/>
              <a:buNone/>
            </a:pPr>
            <a:endParaRPr lang="en-US" altLang="en-US" sz="1400" b="1" smtClean="0">
              <a:latin typeface="Times New Roman" pitchFamily="18" charset="0"/>
              <a:cs typeface="Times New Roman" pitchFamily="18" charset="0"/>
            </a:endParaRPr>
          </a:p>
          <a:p>
            <a:pPr algn="ctr" eaLnBrk="1" hangingPunct="1">
              <a:buFont typeface="Wingdings 2" pitchFamily="18" charset="2"/>
              <a:buNone/>
            </a:pPr>
            <a:r>
              <a:rPr lang="en-US" altLang="en-US" sz="2400" b="1" smtClean="0">
                <a:latin typeface="Times New Roman" pitchFamily="18" charset="0"/>
                <a:cs typeface="Times New Roman" pitchFamily="18" charset="0"/>
              </a:rPr>
              <a:t>LAYING THE FOUNDTION </a:t>
            </a:r>
          </a:p>
          <a:p>
            <a:pPr algn="ctr" eaLnBrk="1" hangingPunct="1">
              <a:buFont typeface="Wingdings 2" pitchFamily="18" charset="2"/>
              <a:buNone/>
            </a:pPr>
            <a:r>
              <a:rPr lang="en-US" altLang="en-US" sz="2400" b="1" smtClean="0">
                <a:latin typeface="Times New Roman" pitchFamily="18" charset="0"/>
                <a:cs typeface="Times New Roman" pitchFamily="18" charset="0"/>
              </a:rPr>
              <a:t>FOR </a:t>
            </a:r>
          </a:p>
          <a:p>
            <a:pPr algn="ctr" eaLnBrk="1" hangingPunct="1">
              <a:buFont typeface="Wingdings 2" pitchFamily="18" charset="2"/>
              <a:buNone/>
            </a:pPr>
            <a:r>
              <a:rPr lang="en-US" altLang="en-US" sz="2400" b="1" smtClean="0">
                <a:latin typeface="Times New Roman" pitchFamily="18" charset="0"/>
                <a:cs typeface="Times New Roman" pitchFamily="18" charset="0"/>
              </a:rPr>
              <a:t>TODAY….</a:t>
            </a:r>
          </a:p>
          <a:p>
            <a:pPr algn="ctr" eaLnBrk="1" hangingPunct="1">
              <a:buFont typeface="Wingdings 2" pitchFamily="18" charset="2"/>
              <a:buNone/>
            </a:pPr>
            <a:r>
              <a:rPr lang="en-US" altLang="en-US" sz="2400" b="1" smtClean="0">
                <a:latin typeface="Times New Roman" pitchFamily="18" charset="0"/>
                <a:cs typeface="Times New Roman" pitchFamily="18" charset="0"/>
              </a:rPr>
              <a:t>TOMORROW…. </a:t>
            </a:r>
          </a:p>
          <a:p>
            <a:pPr algn="ctr" eaLnBrk="1" hangingPunct="1">
              <a:buFont typeface="Wingdings 2" pitchFamily="18" charset="2"/>
              <a:buNone/>
            </a:pPr>
            <a:r>
              <a:rPr lang="en-US" altLang="en-US" sz="2400" b="1" smtClean="0">
                <a:latin typeface="Times New Roman" pitchFamily="18" charset="0"/>
                <a:cs typeface="Times New Roman" pitchFamily="18" charset="0"/>
              </a:rPr>
              <a:t>THE NEXT 7 GENERATIONS….</a:t>
            </a:r>
          </a:p>
          <a:p>
            <a:pPr algn="ctr" eaLnBrk="1" hangingPunct="1">
              <a:buFont typeface="Wingdings 2" pitchFamily="18" charset="2"/>
              <a:buNone/>
            </a:pPr>
            <a:r>
              <a:rPr lang="en-US" altLang="en-US" sz="2400" b="1" smtClean="0">
                <a:latin typeface="Times New Roman" pitchFamily="18" charset="0"/>
                <a:cs typeface="Times New Roman" pitchFamily="18" charset="0"/>
              </a:rPr>
              <a:t> </a:t>
            </a:r>
          </a:p>
          <a:p>
            <a:pPr algn="ctr" eaLnBrk="1" hangingPunct="1">
              <a:buFont typeface="Wingdings 2" pitchFamily="18" charset="2"/>
              <a:buNone/>
            </a:pPr>
            <a:r>
              <a:rPr lang="en-US" altLang="en-US" sz="2400" b="1" smtClean="0">
                <a:latin typeface="Times New Roman" pitchFamily="18" charset="0"/>
                <a:cs typeface="Times New Roman" pitchFamily="18" charset="0"/>
              </a:rPr>
              <a:t>WITH ACKNOWLEDGING </a:t>
            </a:r>
          </a:p>
          <a:p>
            <a:pPr algn="ctr" eaLnBrk="1" hangingPunct="1">
              <a:buFont typeface="Wingdings 2" pitchFamily="18" charset="2"/>
              <a:buNone/>
            </a:pPr>
            <a:r>
              <a:rPr lang="en-US" altLang="en-US" sz="2400" b="1" smtClean="0">
                <a:latin typeface="Times New Roman" pitchFamily="18" charset="0"/>
                <a:cs typeface="Times New Roman" pitchFamily="18" charset="0"/>
              </a:rPr>
              <a:t>THE PAST</a:t>
            </a:r>
          </a:p>
          <a:p>
            <a:pPr eaLnBrk="1" hangingPunct="1"/>
            <a:endParaRPr lang="en-US" altLang="en-US" sz="1400" smtClean="0">
              <a:latin typeface="Times New Roman" pitchFamily="18" charset="0"/>
              <a:cs typeface="Times New Roman" pitchFamily="18" charset="0"/>
            </a:endParaRPr>
          </a:p>
        </p:txBody>
      </p:sp>
      <p:pic>
        <p:nvPicPr>
          <p:cNvPr id="7172" name="Picture 3" descr="CIMG659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HEADING HO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057400"/>
            <a:ext cx="19383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8195" name="Content Placeholder 2"/>
          <p:cNvSpPr>
            <a:spLocks noGrp="1"/>
          </p:cNvSpPr>
          <p:nvPr>
            <p:ph idx="1"/>
          </p:nvPr>
        </p:nvSpPr>
        <p:spPr/>
        <p:txBody>
          <a:bodyPr/>
          <a:lstStyle/>
          <a:p>
            <a:pPr algn="ctr">
              <a:buFont typeface="Wingdings 2" pitchFamily="18" charset="2"/>
              <a:buNone/>
            </a:pPr>
            <a:endParaRPr lang="en-US" altLang="en-US" sz="1200" b="1" u="sng" smtClean="0">
              <a:latin typeface="Times New Roman" pitchFamily="18" charset="0"/>
              <a:cs typeface="Times New Roman" pitchFamily="18" charset="0"/>
            </a:endParaRPr>
          </a:p>
          <a:p>
            <a:pPr algn="ctr">
              <a:buFont typeface="Wingdings 2" pitchFamily="18" charset="2"/>
              <a:buNone/>
            </a:pPr>
            <a:r>
              <a:rPr lang="en-US" altLang="en-US" sz="1200" b="1" u="sng" smtClean="0">
                <a:latin typeface="Times New Roman" pitchFamily="18" charset="0"/>
                <a:cs typeface="Times New Roman" pitchFamily="18" charset="0"/>
              </a:rPr>
              <a:t>KEY WORDS TO KNOW!</a:t>
            </a:r>
          </a:p>
          <a:p>
            <a:pPr>
              <a:buFont typeface="Wingdings 2" pitchFamily="18" charset="2"/>
              <a:buNone/>
            </a:pPr>
            <a:endParaRPr lang="en-US" altLang="en-US" sz="1200" smtClean="0">
              <a:latin typeface="Times New Roman" pitchFamily="18" charset="0"/>
              <a:cs typeface="Times New Roman" pitchFamily="18" charset="0"/>
            </a:endParaRPr>
          </a:p>
          <a:p>
            <a:pPr algn="ctr">
              <a:buFont typeface="Wingdings 2" pitchFamily="18" charset="2"/>
              <a:buNone/>
            </a:pPr>
            <a:r>
              <a:rPr lang="en-US" altLang="en-US" sz="1200" b="1" i="1" smtClean="0">
                <a:latin typeface="Comic Sans MS" pitchFamily="66" charset="0"/>
                <a:cs typeface="Times New Roman" pitchFamily="18" charset="0"/>
              </a:rPr>
              <a:t>CULTURE/TRADITION – LEGAL</a:t>
            </a:r>
          </a:p>
          <a:p>
            <a:pPr algn="ctr">
              <a:buFont typeface="Wingdings 2" pitchFamily="18" charset="2"/>
              <a:buNone/>
            </a:pPr>
            <a:endParaRPr lang="en-US" altLang="en-US" sz="1200" b="1" i="1" smtClean="0">
              <a:latin typeface="Comic Sans MS" pitchFamily="66" charset="0"/>
              <a:cs typeface="Times New Roman" pitchFamily="18" charset="0"/>
            </a:endParaRPr>
          </a:p>
          <a:p>
            <a:pPr algn="ctr">
              <a:buFont typeface="Wingdings 2" pitchFamily="18" charset="2"/>
              <a:buNone/>
            </a:pPr>
            <a:r>
              <a:rPr lang="en-US" altLang="en-US" sz="1200" b="1" i="1" smtClean="0">
                <a:latin typeface="Comic Sans MS" pitchFamily="66" charset="0"/>
                <a:cs typeface="Times New Roman" pitchFamily="18" charset="0"/>
              </a:rPr>
              <a:t>MULTI-GENERATIONAL TRAUMA  MULTI-HISTORICAL TRAUMA</a:t>
            </a:r>
          </a:p>
          <a:p>
            <a:pPr algn="ctr">
              <a:buFont typeface="Wingdings 2" pitchFamily="18" charset="2"/>
              <a:buNone/>
            </a:pPr>
            <a:endParaRPr lang="en-US" altLang="en-US" sz="1200" b="1" i="1" smtClean="0">
              <a:latin typeface="Comic Sans MS" pitchFamily="66" charset="0"/>
              <a:cs typeface="Times New Roman" pitchFamily="18" charset="0"/>
            </a:endParaRPr>
          </a:p>
          <a:p>
            <a:pPr algn="ctr">
              <a:buFont typeface="Wingdings 2" pitchFamily="18" charset="2"/>
              <a:buNone/>
            </a:pPr>
            <a:r>
              <a:rPr lang="en-US" altLang="en-US" sz="1200" b="1" i="1" smtClean="0">
                <a:latin typeface="Comic Sans MS" pitchFamily="66" charset="0"/>
                <a:cs typeface="Times New Roman" pitchFamily="18" charset="0"/>
              </a:rPr>
              <a:t>SOVEREIGNTY</a:t>
            </a:r>
          </a:p>
          <a:p>
            <a:pPr algn="ctr">
              <a:buFont typeface="Wingdings 2" pitchFamily="18" charset="2"/>
              <a:buNone/>
            </a:pPr>
            <a:endParaRPr lang="en-US" altLang="en-US" sz="1200" b="1" i="1" smtClean="0">
              <a:latin typeface="Comic Sans MS" pitchFamily="66" charset="0"/>
              <a:cs typeface="Times New Roman" pitchFamily="18" charset="0"/>
            </a:endParaRPr>
          </a:p>
          <a:p>
            <a:pPr algn="ctr">
              <a:buFont typeface="Wingdings 2" pitchFamily="18" charset="2"/>
              <a:buNone/>
            </a:pPr>
            <a:r>
              <a:rPr lang="en-US" altLang="en-US" sz="1200" b="1" i="1" smtClean="0">
                <a:latin typeface="Comic Sans MS" pitchFamily="66" charset="0"/>
                <a:cs typeface="Times New Roman" pitchFamily="18" charset="0"/>
              </a:rPr>
              <a:t>SELF-DETERMINATION  SELF-GOVERNANCE</a:t>
            </a:r>
          </a:p>
          <a:p>
            <a:pPr algn="ctr">
              <a:buFont typeface="Wingdings 2" pitchFamily="18" charset="2"/>
              <a:buNone/>
            </a:pPr>
            <a:endParaRPr lang="en-US" altLang="en-US" sz="1200" b="1" i="1" smtClean="0">
              <a:latin typeface="Comic Sans MS" pitchFamily="66" charset="0"/>
              <a:cs typeface="Times New Roman" pitchFamily="18" charset="0"/>
            </a:endParaRPr>
          </a:p>
          <a:p>
            <a:pPr algn="ctr">
              <a:buFont typeface="Wingdings 2" pitchFamily="18" charset="2"/>
              <a:buNone/>
            </a:pPr>
            <a:r>
              <a:rPr lang="en-US" altLang="en-US" sz="1200" b="1" i="1" smtClean="0">
                <a:latin typeface="Comic Sans MS" pitchFamily="66" charset="0"/>
                <a:cs typeface="Times New Roman" pitchFamily="18" charset="0"/>
              </a:rPr>
              <a:t>TRUST RESPONSIBILITY</a:t>
            </a:r>
          </a:p>
          <a:p>
            <a:pPr algn="ctr">
              <a:buFont typeface="Wingdings 2" pitchFamily="18" charset="2"/>
              <a:buNone/>
            </a:pPr>
            <a:endParaRPr lang="en-US" altLang="en-US" sz="1200" b="1" i="1" smtClean="0">
              <a:latin typeface="Comic Sans MS" pitchFamily="66" charset="0"/>
              <a:cs typeface="Times New Roman" pitchFamily="18" charset="0"/>
            </a:endParaRPr>
          </a:p>
          <a:p>
            <a:pPr eaLnBrk="1" hangingPunct="1">
              <a:buFont typeface="Wingdings 2" pitchFamily="18" charset="2"/>
              <a:buNone/>
            </a:pPr>
            <a:endParaRPr lang="en-US" altLang="en-US" sz="1200" smtClean="0">
              <a:latin typeface="Times New Roman" pitchFamily="18" charset="0"/>
              <a:cs typeface="Times New Roman" pitchFamily="18" charset="0"/>
            </a:endParaRPr>
          </a:p>
        </p:txBody>
      </p:sp>
      <p:pic>
        <p:nvPicPr>
          <p:cNvPr id="8196" name="Picture 3" descr="RED CLIFF TRIBAL LICENSE PLAT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76800"/>
            <a:ext cx="190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9219" name="Content Placeholder 4"/>
          <p:cNvSpPr>
            <a:spLocks noGrp="1"/>
          </p:cNvSpPr>
          <p:nvPr>
            <p:ph idx="1"/>
          </p:nvPr>
        </p:nvSpPr>
        <p:spPr/>
        <p:txBody>
          <a:bodyPr/>
          <a:lstStyle/>
          <a:p>
            <a:pPr>
              <a:buFont typeface="Wingdings 2" pitchFamily="18" charset="2"/>
              <a:buNone/>
            </a:pPr>
            <a:endParaRPr lang="en-US" altLang="en-US" sz="2400" smtClean="0">
              <a:latin typeface="Times New Roman" pitchFamily="18" charset="0"/>
              <a:cs typeface="Times New Roman" pitchFamily="18" charset="0"/>
            </a:endParaRPr>
          </a:p>
          <a:p>
            <a:pPr>
              <a:buFont typeface="Wingdings 2" pitchFamily="18" charset="2"/>
              <a:buNone/>
            </a:pPr>
            <a:endParaRPr lang="en-US" altLang="en-US" sz="2400" smtClean="0">
              <a:latin typeface="Times New Roman" pitchFamily="18" charset="0"/>
              <a:cs typeface="Times New Roman" pitchFamily="18" charset="0"/>
            </a:endParaRPr>
          </a:p>
          <a:p>
            <a:pPr>
              <a:buFont typeface="Wingdings 2" pitchFamily="18" charset="2"/>
              <a:buNone/>
            </a:pPr>
            <a:endParaRPr lang="en-US" altLang="en-US" sz="2400" smtClean="0">
              <a:latin typeface="Times New Roman" pitchFamily="18" charset="0"/>
              <a:cs typeface="Times New Roman" pitchFamily="18" charset="0"/>
            </a:endParaRPr>
          </a:p>
          <a:p>
            <a:pPr>
              <a:buFont typeface="Wingdings 2" pitchFamily="18" charset="2"/>
              <a:buNone/>
            </a:pPr>
            <a:endParaRPr lang="en-US" altLang="en-US" sz="2400" smtClean="0">
              <a:latin typeface="Times New Roman" pitchFamily="18" charset="0"/>
              <a:cs typeface="Times New Roman" pitchFamily="18" charset="0"/>
            </a:endParaRPr>
          </a:p>
          <a:p>
            <a:pPr>
              <a:buFont typeface="Wingdings 2" pitchFamily="18" charset="2"/>
              <a:buNone/>
            </a:pPr>
            <a:endParaRPr lang="en-US" altLang="en-US" sz="2400" smtClean="0">
              <a:latin typeface="Times New Roman" pitchFamily="18" charset="0"/>
              <a:cs typeface="Times New Roman" pitchFamily="18" charset="0"/>
            </a:endParaRPr>
          </a:p>
          <a:p>
            <a:pPr>
              <a:buFont typeface="Wingdings 2" pitchFamily="18" charset="2"/>
              <a:buNone/>
            </a:pPr>
            <a:endParaRPr lang="en-US" altLang="en-US" sz="2400" smtClean="0">
              <a:latin typeface="Times New Roman" pitchFamily="18" charset="0"/>
              <a:cs typeface="Times New Roman" pitchFamily="18" charset="0"/>
            </a:endParaRPr>
          </a:p>
          <a:p>
            <a:pPr>
              <a:buFont typeface="Wingdings 2" pitchFamily="18" charset="2"/>
              <a:buNone/>
            </a:pPr>
            <a:endParaRPr lang="en-US" altLang="en-US" sz="2400" smtClean="0">
              <a:latin typeface="Times New Roman" pitchFamily="18" charset="0"/>
              <a:cs typeface="Times New Roman" pitchFamily="18" charset="0"/>
            </a:endParaRPr>
          </a:p>
          <a:p>
            <a:pPr>
              <a:buFont typeface="Wingdings 2" pitchFamily="18" charset="2"/>
              <a:buNone/>
            </a:pPr>
            <a:endParaRPr lang="en-US" altLang="en-US" sz="2400" smtClean="0">
              <a:latin typeface="Times New Roman" pitchFamily="18" charset="0"/>
              <a:cs typeface="Times New Roman" pitchFamily="18" charset="0"/>
            </a:endParaRPr>
          </a:p>
          <a:p>
            <a:pPr algn="ctr">
              <a:buFont typeface="Wingdings 2" pitchFamily="18" charset="2"/>
              <a:buNone/>
            </a:pPr>
            <a:r>
              <a:rPr lang="en-US" altLang="en-US" sz="2400" smtClean="0">
                <a:latin typeface="Times New Roman" pitchFamily="18" charset="0"/>
                <a:cs typeface="Times New Roman" pitchFamily="18" charset="0"/>
              </a:rPr>
              <a:t>CHIEF BUFFALO</a:t>
            </a:r>
          </a:p>
        </p:txBody>
      </p:sp>
      <p:pic>
        <p:nvPicPr>
          <p:cNvPr id="9220" name="Picture 3" descr="CHIEF BUFFALO MARCH 20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411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0243" name="Content Placeholder 2"/>
          <p:cNvSpPr>
            <a:spLocks noGrp="1"/>
          </p:cNvSpPr>
          <p:nvPr>
            <p:ph idx="1"/>
          </p:nvPr>
        </p:nvSpPr>
        <p:spPr/>
        <p:txBody>
          <a:bodyPr/>
          <a:lstStyle/>
          <a:p>
            <a:pPr eaLnBrk="1" hangingPunct="1">
              <a:buFont typeface="Arial" charset="0"/>
              <a:buNone/>
            </a:pPr>
            <a:endParaRPr lang="en-US" altLang="en-US" sz="1200" b="1" u="sng" smtClean="0">
              <a:latin typeface="Times New Roman" pitchFamily="18" charset="0"/>
              <a:cs typeface="Times New Roman" pitchFamily="18" charset="0"/>
            </a:endParaRPr>
          </a:p>
          <a:p>
            <a:pPr algn="ctr" eaLnBrk="1" hangingPunct="1">
              <a:buFont typeface="Arial" charset="0"/>
              <a:buNone/>
            </a:pPr>
            <a:r>
              <a:rPr lang="en-US" altLang="en-US" sz="1100" b="1" u="sng" smtClean="0">
                <a:latin typeface="Times New Roman" pitchFamily="18" charset="0"/>
                <a:cs typeface="Times New Roman" pitchFamily="18" charset="0"/>
              </a:rPr>
              <a:t>7 TRADITIONAL ANISHINAABE TEACHINGS</a:t>
            </a:r>
            <a:endParaRPr lang="en-US" altLang="en-US" sz="1100" smtClean="0">
              <a:latin typeface="Times New Roman" pitchFamily="18" charset="0"/>
              <a:cs typeface="Times New Roman" pitchFamily="18" charset="0"/>
            </a:endParaRPr>
          </a:p>
          <a:p>
            <a:pPr eaLnBrk="1" hangingPunct="1">
              <a:buFont typeface="Arial" charset="0"/>
              <a:buNone/>
            </a:pPr>
            <a:r>
              <a:rPr lang="en-US" altLang="en-US" sz="1100" smtClean="0">
                <a:latin typeface="Times New Roman" pitchFamily="18" charset="0"/>
                <a:cs typeface="Times New Roman" pitchFamily="18" charset="0"/>
              </a:rPr>
              <a:t> </a:t>
            </a:r>
          </a:p>
          <a:p>
            <a:pPr eaLnBrk="1" hangingPunct="1">
              <a:buFont typeface="Arial" charset="0"/>
              <a:buNone/>
            </a:pPr>
            <a:endParaRPr lang="en-US" altLang="en-US" sz="1100" smtClean="0">
              <a:latin typeface="Times New Roman" pitchFamily="18" charset="0"/>
              <a:cs typeface="Times New Roman" pitchFamily="18" charset="0"/>
            </a:endParaRPr>
          </a:p>
          <a:p>
            <a:pPr eaLnBrk="1" hangingPunct="1">
              <a:buFont typeface="Arial" charset="0"/>
              <a:buNone/>
            </a:pPr>
            <a:r>
              <a:rPr lang="en-US" altLang="en-US" sz="1100" b="1" i="1" smtClean="0">
                <a:latin typeface="Times New Roman" pitchFamily="18" charset="0"/>
                <a:cs typeface="Times New Roman" pitchFamily="18" charset="0"/>
              </a:rPr>
              <a:t>	NIBWAAKAAWIN</a:t>
            </a:r>
            <a:r>
              <a:rPr lang="en-US" altLang="en-US" sz="1100" b="1" smtClean="0">
                <a:latin typeface="Times New Roman" pitchFamily="18" charset="0"/>
                <a:cs typeface="Times New Roman" pitchFamily="18" charset="0"/>
              </a:rPr>
              <a:t> </a:t>
            </a:r>
            <a:r>
              <a:rPr lang="en-US" altLang="en-US" sz="1100"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WISDOM: 	</a:t>
            </a:r>
            <a:r>
              <a:rPr lang="en-US" altLang="en-US" sz="1100" smtClean="0">
                <a:latin typeface="Times New Roman" pitchFamily="18" charset="0"/>
                <a:cs typeface="Times New Roman" pitchFamily="18" charset="0"/>
              </a:rPr>
              <a:t>WE SEEK TO LEARN</a:t>
            </a:r>
          </a:p>
          <a:p>
            <a:pPr eaLnBrk="1" hangingPunct="1">
              <a:buFont typeface="Arial" charset="0"/>
              <a:buNone/>
            </a:pPr>
            <a:r>
              <a:rPr lang="en-US" altLang="en-US" sz="1100" smtClean="0">
                <a:latin typeface="Times New Roman" pitchFamily="18" charset="0"/>
                <a:cs typeface="Times New Roman" pitchFamily="18" charset="0"/>
              </a:rPr>
              <a:t> </a:t>
            </a:r>
          </a:p>
          <a:p>
            <a:pPr eaLnBrk="1" hangingPunct="1">
              <a:buFont typeface="Arial" charset="0"/>
              <a:buNone/>
            </a:pPr>
            <a:r>
              <a:rPr lang="en-US" altLang="en-US" sz="1100" b="1" i="1" smtClean="0">
                <a:latin typeface="Times New Roman" pitchFamily="18" charset="0"/>
                <a:cs typeface="Times New Roman" pitchFamily="18" charset="0"/>
              </a:rPr>
              <a:t>	ZAAGI’IDIWIN</a:t>
            </a:r>
            <a:r>
              <a:rPr lang="en-US" altLang="en-US" sz="1100" b="1"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LOVE:  	</a:t>
            </a:r>
            <a:r>
              <a:rPr lang="en-US" altLang="en-US" sz="1100" smtClean="0">
                <a:latin typeface="Times New Roman" pitchFamily="18" charset="0"/>
                <a:cs typeface="Times New Roman" pitchFamily="18" charset="0"/>
              </a:rPr>
              <a:t>LOVE FOR EACH OTHER AND OURSELVES IN EVERYTHING WE 				DO</a:t>
            </a:r>
          </a:p>
          <a:p>
            <a:pPr eaLnBrk="1" hangingPunct="1">
              <a:buFont typeface="Arial" charset="0"/>
              <a:buNone/>
            </a:pPr>
            <a:r>
              <a:rPr lang="en-US" altLang="en-US" sz="1100" smtClean="0">
                <a:latin typeface="Times New Roman" pitchFamily="18" charset="0"/>
                <a:cs typeface="Times New Roman" pitchFamily="18" charset="0"/>
              </a:rPr>
              <a:t> </a:t>
            </a:r>
          </a:p>
          <a:p>
            <a:pPr eaLnBrk="1" hangingPunct="1">
              <a:buFont typeface="Arial" charset="0"/>
              <a:buNone/>
            </a:pPr>
            <a:r>
              <a:rPr lang="en-US" altLang="en-US" sz="1100" b="1" i="1" smtClean="0">
                <a:latin typeface="Times New Roman" pitchFamily="18" charset="0"/>
                <a:cs typeface="Times New Roman" pitchFamily="18" charset="0"/>
              </a:rPr>
              <a:t>	MAANAAJI’IDIWIN</a:t>
            </a:r>
            <a:r>
              <a:rPr lang="en-US" altLang="en-US" sz="1100"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RESPECT:</a:t>
            </a:r>
            <a:r>
              <a:rPr lang="en-US" altLang="en-US" sz="1100" smtClean="0">
                <a:latin typeface="Times New Roman" pitchFamily="18" charset="0"/>
                <a:cs typeface="Times New Roman" pitchFamily="18" charset="0"/>
              </a:rPr>
              <a:t>  	EVERYTHING HAS A SPIRIT AND THEREFORE DESERVES RESPECT</a:t>
            </a:r>
          </a:p>
          <a:p>
            <a:pPr eaLnBrk="1" hangingPunct="1">
              <a:buFont typeface="Arial" charset="0"/>
              <a:buNone/>
            </a:pPr>
            <a:r>
              <a:rPr lang="en-US" altLang="en-US" sz="1100" b="1" smtClean="0">
                <a:latin typeface="Times New Roman" pitchFamily="18" charset="0"/>
                <a:cs typeface="Times New Roman" pitchFamily="18" charset="0"/>
              </a:rPr>
              <a:t> </a:t>
            </a:r>
            <a:endParaRPr lang="en-US" altLang="en-US" sz="1100" smtClean="0">
              <a:latin typeface="Times New Roman" pitchFamily="18" charset="0"/>
              <a:cs typeface="Times New Roman" pitchFamily="18" charset="0"/>
            </a:endParaRPr>
          </a:p>
          <a:p>
            <a:pPr eaLnBrk="1" hangingPunct="1">
              <a:buFont typeface="Arial" charset="0"/>
              <a:buNone/>
            </a:pPr>
            <a:r>
              <a:rPr lang="en-US" altLang="en-US" sz="1100" b="1" i="1" smtClean="0">
                <a:latin typeface="Times New Roman" pitchFamily="18" charset="0"/>
                <a:cs typeface="Times New Roman" pitchFamily="18" charset="0"/>
              </a:rPr>
              <a:t>	ZOOGIDE’EWIN</a:t>
            </a:r>
            <a:r>
              <a:rPr lang="en-US" altLang="en-US" sz="1100" i="1"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COURAGE:  	</a:t>
            </a:r>
            <a:r>
              <a:rPr lang="en-US" altLang="en-US" sz="1100" smtClean="0">
                <a:latin typeface="Times New Roman" pitchFamily="18" charset="0"/>
                <a:cs typeface="Times New Roman" pitchFamily="18" charset="0"/>
              </a:rPr>
              <a:t>WHEN WE HAVE A STRONG HEART, WE ARE ABLE TO FACE 				CHALLENGES WITH COURAGE AND INTEGRITY</a:t>
            </a:r>
          </a:p>
          <a:p>
            <a:pPr eaLnBrk="1" hangingPunct="1">
              <a:buFont typeface="Arial" charset="0"/>
              <a:buNone/>
            </a:pPr>
            <a:endParaRPr lang="en-US" altLang="en-US" sz="1100" smtClean="0">
              <a:latin typeface="Times New Roman" pitchFamily="18" charset="0"/>
              <a:cs typeface="Times New Roman" pitchFamily="18" charset="0"/>
            </a:endParaRPr>
          </a:p>
          <a:p>
            <a:pPr eaLnBrk="1" hangingPunct="1">
              <a:buFont typeface="Arial" charset="0"/>
              <a:buNone/>
            </a:pPr>
            <a:r>
              <a:rPr lang="en-US" altLang="en-US" sz="1100"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GWAYAKWAADIZIWIN</a:t>
            </a:r>
            <a:r>
              <a:rPr lang="en-US" altLang="en-US" sz="1100"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HONESTY:  	</a:t>
            </a:r>
            <a:r>
              <a:rPr lang="en-US" altLang="en-US" sz="1100" smtClean="0">
                <a:latin typeface="Times New Roman" pitchFamily="18" charset="0"/>
                <a:cs typeface="Times New Roman" pitchFamily="18" charset="0"/>
              </a:rPr>
              <a:t>TO DO WHAT IS RIGHT</a:t>
            </a:r>
          </a:p>
          <a:p>
            <a:pPr eaLnBrk="1" hangingPunct="1">
              <a:buFont typeface="Arial" charset="0"/>
              <a:buNone/>
            </a:pPr>
            <a:endParaRPr lang="en-US" altLang="en-US" sz="1100" smtClean="0">
              <a:latin typeface="Times New Roman" pitchFamily="18" charset="0"/>
              <a:cs typeface="Times New Roman" pitchFamily="18" charset="0"/>
            </a:endParaRPr>
          </a:p>
          <a:p>
            <a:pPr eaLnBrk="1" hangingPunct="1">
              <a:buFont typeface="Arial" charset="0"/>
              <a:buNone/>
            </a:pPr>
            <a:r>
              <a:rPr lang="en-US" altLang="en-US" sz="1100" b="1" i="1" smtClean="0">
                <a:latin typeface="Times New Roman" pitchFamily="18" charset="0"/>
                <a:cs typeface="Times New Roman" pitchFamily="18" charset="0"/>
              </a:rPr>
              <a:t>	DABASENIMOWIN</a:t>
            </a:r>
            <a:r>
              <a:rPr lang="en-US" altLang="en-US" sz="1100" b="1"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HUMILITY:  	</a:t>
            </a:r>
            <a:r>
              <a:rPr lang="en-US" altLang="en-US" sz="1100" smtClean="0">
                <a:latin typeface="Times New Roman" pitchFamily="18" charset="0"/>
                <a:cs typeface="Times New Roman" pitchFamily="18" charset="0"/>
              </a:rPr>
              <a:t>TO UNDERDSTAND WE ARE HUMBLE BEINGS</a:t>
            </a:r>
          </a:p>
          <a:p>
            <a:pPr eaLnBrk="1" hangingPunct="1"/>
            <a:endParaRPr lang="en-US" altLang="en-US" sz="1100" smtClean="0">
              <a:latin typeface="Times New Roman" pitchFamily="18" charset="0"/>
              <a:cs typeface="Times New Roman" pitchFamily="18" charset="0"/>
            </a:endParaRPr>
          </a:p>
          <a:p>
            <a:pPr eaLnBrk="1" hangingPunct="1">
              <a:buFont typeface="Arial" charset="0"/>
              <a:buNone/>
            </a:pPr>
            <a:r>
              <a:rPr lang="en-US" altLang="en-US" sz="1100" b="1" i="1" smtClean="0">
                <a:latin typeface="Times New Roman" pitchFamily="18" charset="0"/>
                <a:cs typeface="Times New Roman" pitchFamily="18" charset="0"/>
              </a:rPr>
              <a:t>	DEBWEWIN</a:t>
            </a:r>
            <a:r>
              <a:rPr lang="en-US" altLang="en-US" sz="1100" smtClean="0">
                <a:latin typeface="Times New Roman" pitchFamily="18" charset="0"/>
                <a:cs typeface="Times New Roman" pitchFamily="18" charset="0"/>
              </a:rPr>
              <a:t> 		</a:t>
            </a:r>
            <a:r>
              <a:rPr lang="en-US" altLang="en-US" sz="1100" b="1" i="1" smtClean="0">
                <a:latin typeface="Times New Roman" pitchFamily="18" charset="0"/>
                <a:cs typeface="Times New Roman" pitchFamily="18" charset="0"/>
              </a:rPr>
              <a:t>TRUTH: 	 </a:t>
            </a:r>
            <a:r>
              <a:rPr lang="en-US" altLang="en-US" sz="1100" smtClean="0">
                <a:latin typeface="Times New Roman" pitchFamily="18" charset="0"/>
                <a:cs typeface="Times New Roman" pitchFamily="18" charset="0"/>
              </a:rPr>
              <a:t>EACH OF US HOLDS THE TRUTH IN OUR HEART</a:t>
            </a:r>
          </a:p>
          <a:p>
            <a:pPr>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274320" indent="-274320" eaLnBrk="1" fontAlgn="auto" hangingPunct="1">
              <a:spcAft>
                <a:spcPts val="0"/>
              </a:spcAft>
              <a:buClr>
                <a:schemeClr val="accent3"/>
              </a:buClr>
              <a:buFont typeface="Arial" pitchFamily="34" charset="0"/>
              <a:buNone/>
              <a:defRPr/>
            </a:pPr>
            <a:endParaRPr lang="en-US" sz="1000" b="1"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Arial" pitchFamily="34" charset="0"/>
              <a:buNone/>
              <a:defRPr/>
            </a:pPr>
            <a:endParaRPr lang="en-US" sz="1000" b="1"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Arial" pitchFamily="34" charset="0"/>
              <a:buNone/>
              <a:defRPr/>
            </a:pPr>
            <a:endParaRPr lang="en-US" sz="1000" b="1"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Arial" pitchFamily="34" charset="0"/>
              <a:buNone/>
              <a:defRPr/>
            </a:pPr>
            <a:endParaRPr lang="en-US" sz="1000" b="1"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Arial" pitchFamily="34" charset="0"/>
              <a:buNone/>
              <a:defRPr/>
            </a:pPr>
            <a:endParaRPr lang="en-US" sz="1000" b="1" dirty="0" smtClean="0">
              <a:latin typeface="Times New Roman" pitchFamily="18" charset="0"/>
              <a:cs typeface="Times New Roman" pitchFamily="18" charset="0"/>
            </a:endParaRPr>
          </a:p>
          <a:p>
            <a:pPr marL="274320" indent="-274320" algn="ctr" eaLnBrk="1" fontAlgn="auto" hangingPunct="1">
              <a:spcAft>
                <a:spcPts val="0"/>
              </a:spcAft>
              <a:buClr>
                <a:schemeClr val="accent3"/>
              </a:buClr>
              <a:buFont typeface="Arial" pitchFamily="34" charset="0"/>
              <a:buNone/>
              <a:defRPr/>
            </a:pPr>
            <a:r>
              <a:rPr lang="en-US" sz="1000" b="1" dirty="0" smtClean="0">
                <a:latin typeface="Times New Roman" pitchFamily="18" charset="0"/>
                <a:cs typeface="Times New Roman" pitchFamily="18" charset="0"/>
              </a:rPr>
              <a:t>RED CLIFF TRIBAL FLAG</a:t>
            </a:r>
          </a:p>
          <a:p>
            <a:pPr marL="274320" indent="-274320" eaLnBrk="1" fontAlgn="auto" hangingPunct="1">
              <a:spcAft>
                <a:spcPts val="0"/>
              </a:spcAft>
              <a:buClr>
                <a:schemeClr val="accent3"/>
              </a:buClr>
              <a:buFont typeface="Wingdings 2"/>
              <a:buChar char=""/>
              <a:defRPr/>
            </a:pPr>
            <a:endParaRPr lang="en-US" sz="10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As with many Tribal Communities/Nations, the Red Cliff Band of Lake Superior Chippewa Indians has a Tribal Flag.</a:t>
            </a:r>
          </a:p>
          <a:p>
            <a:pPr marL="274320" indent="-274320" eaLnBrk="1" fontAlgn="auto" hangingPunct="1">
              <a:spcAft>
                <a:spcPts val="0"/>
              </a:spcAft>
              <a:buClr>
                <a:schemeClr val="accent3"/>
              </a:buClr>
              <a:buFont typeface="Wingdings 2"/>
              <a:buChar char=""/>
              <a:defRPr/>
            </a:pPr>
            <a:endParaRPr lang="en-US" sz="10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Each Tribal Flag is unique and represents the local Community Culture, however, it also relates to the overall </a:t>
            </a:r>
            <a:r>
              <a:rPr lang="en-US" sz="1000" dirty="0" err="1" smtClean="0">
                <a:latin typeface="Times New Roman" pitchFamily="18" charset="0"/>
                <a:cs typeface="Times New Roman" pitchFamily="18" charset="0"/>
              </a:rPr>
              <a:t>Anishinaabe</a:t>
            </a:r>
            <a:r>
              <a:rPr lang="en-US" sz="1000" dirty="0" smtClean="0">
                <a:latin typeface="Times New Roman" pitchFamily="18" charset="0"/>
                <a:cs typeface="Times New Roman" pitchFamily="18" charset="0"/>
              </a:rPr>
              <a:t> Culture.</a:t>
            </a: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a:t>
            </a: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For the Red Cliff Community, one interpretation of the Tribal Flag is the significance of the colors of Red, White, Yellow, and Black.  These colors may be in direct relation with the four races, the four seasons, the four directions, and the four stages of life.</a:t>
            </a: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a:t>
            </a: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In each Tribal Community/Nation, they were represented by an animal from the Clan system.  This was a traditionally important aspect, as it also represented the responsibility of those individuals who followed the </a:t>
            </a:r>
            <a:r>
              <a:rPr lang="en-US" sz="1000" dirty="0" err="1" smtClean="0">
                <a:latin typeface="Times New Roman" pitchFamily="18" charset="0"/>
                <a:cs typeface="Times New Roman" pitchFamily="18" charset="0"/>
              </a:rPr>
              <a:t>patrilineal</a:t>
            </a:r>
            <a:r>
              <a:rPr lang="en-US" sz="1000" dirty="0" smtClean="0">
                <a:latin typeface="Times New Roman" pitchFamily="18" charset="0"/>
                <a:cs typeface="Times New Roman" pitchFamily="18" charset="0"/>
              </a:rPr>
              <a:t> Clan system of the </a:t>
            </a:r>
            <a:r>
              <a:rPr lang="en-US" sz="1000" dirty="0" err="1" smtClean="0">
                <a:latin typeface="Times New Roman" pitchFamily="18" charset="0"/>
                <a:cs typeface="Times New Roman" pitchFamily="18" charset="0"/>
              </a:rPr>
              <a:t>Anishinaabe</a:t>
            </a:r>
            <a:r>
              <a:rPr lang="en-US" sz="1000" dirty="0" smtClean="0">
                <a:latin typeface="Times New Roman" pitchFamily="18" charset="0"/>
                <a:cs typeface="Times New Roman" pitchFamily="18" charset="0"/>
              </a:rPr>
              <a:t>.</a:t>
            </a:r>
          </a:p>
          <a:p>
            <a:pPr marL="274320" indent="-274320" eaLnBrk="1" fontAlgn="auto" hangingPunct="1">
              <a:spcAft>
                <a:spcPts val="0"/>
              </a:spcAft>
              <a:buClr>
                <a:schemeClr val="accent3"/>
              </a:buClr>
              <a:buFont typeface="Arial" pitchFamily="34" charset="0"/>
              <a:buNone/>
              <a:defRPr/>
            </a:pPr>
            <a:r>
              <a:rPr lang="en-US" sz="1000" b="1"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pPr marL="274320" indent="-274320" algn="ctr" eaLnBrk="1" fontAlgn="auto" hangingPunct="1">
              <a:spcAft>
                <a:spcPts val="0"/>
              </a:spcAft>
              <a:buClr>
                <a:schemeClr val="accent3"/>
              </a:buClr>
              <a:buFont typeface="Arial" pitchFamily="34" charset="0"/>
              <a:buNone/>
              <a:defRPr/>
            </a:pPr>
            <a:r>
              <a:rPr lang="en-US" sz="1000" b="1" dirty="0" smtClean="0">
                <a:latin typeface="Times New Roman" pitchFamily="18" charset="0"/>
                <a:cs typeface="Times New Roman" pitchFamily="18" charset="0"/>
              </a:rPr>
              <a:t>	The animals on the Red Cliff Tribal Flag, may have the following responsibilities to fulfill:</a:t>
            </a:r>
            <a:endParaRPr lang="en-US" sz="1000" dirty="0" smtClean="0">
              <a:latin typeface="Times New Roman" pitchFamily="18" charset="0"/>
              <a:cs typeface="Times New Roman" pitchFamily="18" charset="0"/>
            </a:endParaRPr>
          </a:p>
          <a:p>
            <a:pPr marL="274320" indent="-274320" algn="ctr" eaLnBrk="1" fontAlgn="auto" hangingPunct="1">
              <a:spcAft>
                <a:spcPts val="0"/>
              </a:spcAft>
              <a:buClr>
                <a:schemeClr val="accent3"/>
              </a:buClr>
              <a:buFont typeface="Arial" pitchFamily="34" charset="0"/>
              <a:buNone/>
              <a:defRPr/>
            </a:pPr>
            <a:r>
              <a:rPr lang="en-US" sz="1000" b="1"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pPr marL="274320" indent="-274320" algn="ctr" eaLnBrk="1" fontAlgn="auto" hangingPunct="1">
              <a:spcAft>
                <a:spcPts val="0"/>
              </a:spcAft>
              <a:buClr>
                <a:schemeClr val="accent3"/>
              </a:buClr>
              <a:buFont typeface="Wingdings 2" pitchFamily="18" charset="2"/>
              <a:buNone/>
              <a:defRPr/>
            </a:pPr>
            <a:r>
              <a:rPr lang="en-US" sz="1000" b="1" dirty="0" smtClean="0">
                <a:latin typeface="Times New Roman" pitchFamily="18" charset="0"/>
                <a:cs typeface="Times New Roman" pitchFamily="18" charset="0"/>
              </a:rPr>
              <a:t>Loon- Chief    *    Eagle-Spiritual    *    Bear-Warriors    *    Sturgeon-Teachers    *    Crane-Leaders    *    Martin-Hunters</a:t>
            </a:r>
            <a:endParaRPr lang="en-US" sz="10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a:t>
            </a:r>
          </a:p>
          <a:p>
            <a:pPr marL="274320" indent="-274320" eaLnBrk="1" fontAlgn="auto" hangingPunct="1">
              <a:spcAft>
                <a:spcPts val="0"/>
              </a:spcAft>
              <a:buClr>
                <a:schemeClr val="accent3"/>
              </a:buClr>
              <a:buFont typeface="Arial" pitchFamily="34" charset="0"/>
              <a:buNone/>
              <a:defRPr/>
            </a:pPr>
            <a:r>
              <a:rPr lang="en-US" sz="1000" dirty="0" smtClean="0">
                <a:latin typeface="Times New Roman" pitchFamily="18" charset="0"/>
                <a:cs typeface="Times New Roman" pitchFamily="18" charset="0"/>
              </a:rPr>
              <a:t>	The Red Cliff Tribal Flag is an important aspect of modern day living.  It ties the Tribal Community back to the history, lifestyles, and promotes the teachings of traditions for the next Seven Generations of the </a:t>
            </a:r>
            <a:r>
              <a:rPr lang="en-US" sz="1000" dirty="0" err="1" smtClean="0">
                <a:latin typeface="Times New Roman" pitchFamily="18" charset="0"/>
                <a:cs typeface="Times New Roman" pitchFamily="18" charset="0"/>
              </a:rPr>
              <a:t>Anishinaabeg</a:t>
            </a:r>
            <a:r>
              <a:rPr lang="en-US" sz="1000" dirty="0" smtClean="0">
                <a:latin typeface="Times New Roman" pitchFamily="18" charset="0"/>
                <a:cs typeface="Times New Roman" pitchFamily="18" charset="0"/>
              </a:rPr>
              <a:t>.</a:t>
            </a:r>
          </a:p>
          <a:p>
            <a:pPr>
              <a:buFont typeface="Wingdings 2" pitchFamily="18" charset="2"/>
              <a:buNone/>
              <a:defRPr/>
            </a:pPr>
            <a:endParaRPr lang="en-US" sz="1200" dirty="0">
              <a:latin typeface="Times New Roman" pitchFamily="18" charset="0"/>
              <a:cs typeface="Times New Roman" pitchFamily="18" charset="0"/>
            </a:endParaRPr>
          </a:p>
        </p:txBody>
      </p:sp>
      <p:pic>
        <p:nvPicPr>
          <p:cNvPr id="11268" name="Content Placeholder 3" descr="2015 RED CLIFF TRIBAL FLA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050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RED CLIFF TRIBAL FLA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050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2291" name="Content Placeholder 3"/>
          <p:cNvSpPr>
            <a:spLocks noGrp="1"/>
          </p:cNvSpPr>
          <p:nvPr>
            <p:ph idx="1"/>
          </p:nvPr>
        </p:nvSpPr>
        <p:spPr/>
        <p:txBody>
          <a:bodyPr/>
          <a:lstStyle/>
          <a:p>
            <a:pPr algn="ctr" eaLnBrk="1" hangingPunct="1">
              <a:buFont typeface="Arial" charset="0"/>
              <a:buNone/>
            </a:pPr>
            <a:endParaRPr lang="en-US" altLang="en-US" sz="1200" b="1" smtClean="0"/>
          </a:p>
          <a:p>
            <a:pPr algn="ctr" eaLnBrk="1" hangingPunct="1">
              <a:buFont typeface="Arial" charset="0"/>
              <a:buNone/>
            </a:pPr>
            <a:endParaRPr lang="en-US" altLang="en-US" sz="1200" b="1" smtClean="0"/>
          </a:p>
          <a:p>
            <a:pPr algn="ctr" eaLnBrk="1" hangingPunct="1">
              <a:buFont typeface="Arial" charset="0"/>
              <a:buNone/>
            </a:pPr>
            <a:r>
              <a:rPr lang="en-US" altLang="en-US" sz="1200" b="1" smtClean="0"/>
              <a:t>OGIMAAWAADIZI</a:t>
            </a:r>
            <a:endParaRPr lang="en-US" altLang="en-US" sz="1200" smtClean="0"/>
          </a:p>
          <a:p>
            <a:pPr algn="ctr" eaLnBrk="1" hangingPunct="1">
              <a:buFont typeface="Arial" charset="0"/>
              <a:buNone/>
            </a:pPr>
            <a:r>
              <a:rPr lang="en-US" altLang="en-US" sz="1200" b="1" smtClean="0"/>
              <a:t>(HAVING LEADERSHIP QUALITIES)</a:t>
            </a:r>
            <a:endParaRPr lang="en-US" altLang="en-US" sz="1200" smtClean="0"/>
          </a:p>
          <a:p>
            <a:pPr eaLnBrk="1" hangingPunct="1">
              <a:buFont typeface="Arial" charset="0"/>
              <a:buNone/>
            </a:pPr>
            <a:endParaRPr lang="en-US" altLang="en-US" sz="1200" smtClean="0">
              <a:latin typeface="Times New Roman" pitchFamily="18" charset="0"/>
              <a:cs typeface="Times New Roman" pitchFamily="18" charset="0"/>
            </a:endParaRPr>
          </a:p>
          <a:p>
            <a:pPr algn="ctr" eaLnBrk="1" hangingPunct="1">
              <a:buFont typeface="Arial" charset="0"/>
              <a:buNone/>
            </a:pPr>
            <a:r>
              <a:rPr lang="en-US" altLang="en-US" sz="1200" b="1" u="sng" smtClean="0"/>
              <a:t>BEING IN BALANCE THROUGH WELLNESS AND SPIRITUALITY</a:t>
            </a:r>
            <a:endParaRPr lang="en-US" altLang="en-US" sz="1200" smtClean="0"/>
          </a:p>
          <a:p>
            <a:pPr eaLnBrk="1" hangingPunct="1">
              <a:buFont typeface="Arial" charset="0"/>
              <a:buNone/>
            </a:pPr>
            <a:r>
              <a:rPr lang="en-US" altLang="en-US" sz="1200" smtClean="0"/>
              <a:t> </a:t>
            </a:r>
          </a:p>
          <a:p>
            <a:pPr eaLnBrk="1" hangingPunct="1">
              <a:buFont typeface="Arial" charset="0"/>
              <a:buNone/>
            </a:pPr>
            <a:r>
              <a:rPr lang="en-US" altLang="en-US" sz="1200" smtClean="0"/>
              <a:t>	~FOLLOW YOUR OWN SPIRITUAL PATH</a:t>
            </a:r>
          </a:p>
          <a:p>
            <a:pPr eaLnBrk="1" hangingPunct="1">
              <a:buFont typeface="Arial" charset="0"/>
              <a:buNone/>
            </a:pPr>
            <a:r>
              <a:rPr lang="en-US" altLang="en-US" sz="1200" smtClean="0"/>
              <a:t>	~PROMOTION OF WELLNESS AND BALANCE</a:t>
            </a:r>
          </a:p>
          <a:p>
            <a:pPr eaLnBrk="1" hangingPunct="1">
              <a:buFont typeface="Arial" charset="0"/>
              <a:buNone/>
            </a:pPr>
            <a:r>
              <a:rPr lang="en-US" altLang="en-US" sz="1200" smtClean="0"/>
              <a:t>	~BELIEVE STRONGLY IN WHAT YOU BELIEVE</a:t>
            </a:r>
          </a:p>
          <a:p>
            <a:pPr eaLnBrk="1" hangingPunct="1">
              <a:buFont typeface="Arial" charset="0"/>
              <a:buNone/>
            </a:pPr>
            <a:r>
              <a:rPr lang="en-US" altLang="en-US" sz="1200" smtClean="0"/>
              <a:t>	~HAVE AN OPEN HEART, MIND, BODY, AND SOUL…</a:t>
            </a:r>
          </a:p>
          <a:p>
            <a:pPr eaLnBrk="1" hangingPunct="1">
              <a:buFont typeface="Arial" charset="0"/>
              <a:buNone/>
            </a:pPr>
            <a:r>
              <a:rPr lang="en-US" altLang="en-US" sz="1200" smtClean="0"/>
              <a:t>	~GOING HOME AFTER A MEETING, FEELING GOOD, AND KNOWING YOU MADE THE BEST DECISION(S) YOU   </a:t>
            </a:r>
          </a:p>
          <a:p>
            <a:pPr eaLnBrk="1" hangingPunct="1">
              <a:buFont typeface="Arial" charset="0"/>
              <a:buNone/>
            </a:pPr>
            <a:r>
              <a:rPr lang="en-US" altLang="en-US" sz="1200" smtClean="0"/>
              <a:t>          COULD</a:t>
            </a:r>
          </a:p>
          <a:p>
            <a:pPr eaLnBrk="1" hangingPunct="1">
              <a:buFont typeface="Arial" charset="0"/>
              <a:buNone/>
            </a:pPr>
            <a:endParaRPr lang="en-US" altLang="en-US" sz="1200" smtClean="0">
              <a:latin typeface="Times New Roman" pitchFamily="18" charset="0"/>
              <a:cs typeface="Times New Roman" pitchFamily="18" charset="0"/>
            </a:endParaRPr>
          </a:p>
          <a:p>
            <a:pPr>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en-US" altLang="en-US" sz="1800" smtClean="0">
                <a:latin typeface="Times New Roman" pitchFamily="18" charset="0"/>
                <a:cs typeface="Times New Roman" pitchFamily="18" charset="0"/>
              </a:rPr>
              <a:t>SAIGE 12</a:t>
            </a:r>
            <a:r>
              <a:rPr lang="en-US" altLang="en-US" sz="1800" baseline="30000" smtClean="0">
                <a:latin typeface="Times New Roman" pitchFamily="18" charset="0"/>
                <a:cs typeface="Times New Roman" pitchFamily="18" charset="0"/>
              </a:rPr>
              <a:t>TH</a:t>
            </a:r>
            <a:r>
              <a:rPr lang="en-US" altLang="en-US" sz="1800" smtClean="0">
                <a:latin typeface="Times New Roman" pitchFamily="18" charset="0"/>
                <a:cs typeface="Times New Roman" pitchFamily="18" charset="0"/>
              </a:rPr>
              <a:t> ANNUAL NATIONAL TRAINING PROGRAM</a:t>
            </a:r>
            <a:br>
              <a:rPr lang="en-US" altLang="en-US" sz="1800" smtClean="0">
                <a:latin typeface="Times New Roman" pitchFamily="18" charset="0"/>
                <a:cs typeface="Times New Roman" pitchFamily="18" charset="0"/>
              </a:rPr>
            </a:br>
            <a:r>
              <a:rPr lang="en-US" altLang="en-US" sz="1800" smtClean="0">
                <a:latin typeface="Times New Roman" pitchFamily="18" charset="0"/>
                <a:cs typeface="Times New Roman" pitchFamily="18" charset="0"/>
              </a:rPr>
              <a:t>GROWING NATIVE LEADERS:  ENHANCING OUR SEVEN GENERATIONS</a:t>
            </a:r>
            <a:br>
              <a:rPr lang="en-US" altLang="en-US" sz="1800" smtClean="0">
                <a:latin typeface="Times New Roman" pitchFamily="18" charset="0"/>
                <a:cs typeface="Times New Roman" pitchFamily="18" charset="0"/>
              </a:rPr>
            </a:br>
            <a:endParaRPr lang="en-US" altLang="en-US" sz="1800" smtClean="0">
              <a:latin typeface="Times New Roman" pitchFamily="18" charset="0"/>
              <a:cs typeface="Times New Roman" pitchFamily="18" charset="0"/>
            </a:endParaRPr>
          </a:p>
        </p:txBody>
      </p:sp>
      <p:sp>
        <p:nvSpPr>
          <p:cNvPr id="13315" name="Content Placeholder 2"/>
          <p:cNvSpPr>
            <a:spLocks noGrp="1"/>
          </p:cNvSpPr>
          <p:nvPr>
            <p:ph idx="1"/>
          </p:nvPr>
        </p:nvSpPr>
        <p:spPr/>
        <p:txBody>
          <a:bodyPr/>
          <a:lstStyle/>
          <a:p>
            <a:pPr algn="ctr" eaLnBrk="1" hangingPunct="1">
              <a:buFont typeface="Arial" charset="0"/>
              <a:buNone/>
            </a:pPr>
            <a:endParaRPr lang="en-US" altLang="en-US" sz="1200" b="1" smtClean="0">
              <a:latin typeface="Times New Roman" pitchFamily="18" charset="0"/>
              <a:cs typeface="Times New Roman" pitchFamily="18" charset="0"/>
            </a:endParaRPr>
          </a:p>
          <a:p>
            <a:pPr algn="ctr" eaLnBrk="1" hangingPunct="1">
              <a:buFont typeface="Arial" charset="0"/>
              <a:buNone/>
            </a:pPr>
            <a:endParaRPr lang="en-US" altLang="en-US" sz="1200" b="1" smtClean="0">
              <a:latin typeface="Times New Roman" pitchFamily="18" charset="0"/>
              <a:cs typeface="Times New Roman" pitchFamily="18" charset="0"/>
            </a:endParaRPr>
          </a:p>
          <a:p>
            <a:pPr algn="ctr" eaLnBrk="1" hangingPunct="1">
              <a:buFont typeface="Arial" charset="0"/>
              <a:buNone/>
            </a:pPr>
            <a:r>
              <a:rPr lang="en-US" altLang="en-US" sz="1200" b="1" smtClean="0">
                <a:latin typeface="Times New Roman" pitchFamily="18" charset="0"/>
                <a:cs typeface="Times New Roman" pitchFamily="18" charset="0"/>
              </a:rPr>
              <a:t>OGIMAAWAADIZI</a:t>
            </a:r>
            <a:endParaRPr lang="en-US" altLang="en-US" sz="1200" smtClean="0">
              <a:latin typeface="Times New Roman" pitchFamily="18" charset="0"/>
              <a:cs typeface="Times New Roman" pitchFamily="18" charset="0"/>
            </a:endParaRPr>
          </a:p>
          <a:p>
            <a:pPr algn="ctr" eaLnBrk="1" hangingPunct="1">
              <a:buFont typeface="Arial" charset="0"/>
              <a:buNone/>
            </a:pPr>
            <a:r>
              <a:rPr lang="en-US" altLang="en-US" sz="1200" b="1" smtClean="0">
                <a:latin typeface="Times New Roman" pitchFamily="18" charset="0"/>
                <a:cs typeface="Times New Roman" pitchFamily="18" charset="0"/>
              </a:rPr>
              <a:t>(HAVING LEADERSHIP QUALITIES)</a:t>
            </a:r>
            <a:endParaRPr lang="en-US" altLang="en-US" sz="1200" smtClean="0">
              <a:latin typeface="Times New Roman" pitchFamily="18" charset="0"/>
              <a:cs typeface="Times New Roman" pitchFamily="18" charset="0"/>
            </a:endParaRPr>
          </a:p>
          <a:p>
            <a:pPr eaLnBrk="1" hangingPunct="1">
              <a:buFont typeface="Arial" charset="0"/>
              <a:buNone/>
            </a:pPr>
            <a:endParaRPr lang="en-US" altLang="en-US" sz="1200" smtClean="0">
              <a:latin typeface="Times New Roman" pitchFamily="18" charset="0"/>
              <a:cs typeface="Times New Roman" pitchFamily="18" charset="0"/>
            </a:endParaRPr>
          </a:p>
          <a:p>
            <a:pPr algn="ctr" eaLnBrk="1" hangingPunct="1">
              <a:buFont typeface="Arial" charset="0"/>
              <a:buNone/>
            </a:pPr>
            <a:r>
              <a:rPr lang="en-US" altLang="en-US" sz="1200" b="1" u="sng" smtClean="0"/>
              <a:t>LEARNING FROM OUR ANCESTORS, ELDERS, AND THE IMPORTANCE OF VALUES</a:t>
            </a:r>
            <a:endParaRPr lang="en-US" altLang="en-US" sz="1200" smtClean="0"/>
          </a:p>
          <a:p>
            <a:pPr algn="ctr" eaLnBrk="1" hangingPunct="1">
              <a:buFont typeface="Arial" charset="0"/>
              <a:buNone/>
            </a:pPr>
            <a:r>
              <a:rPr lang="en-US" altLang="en-US" sz="1200" smtClean="0"/>
              <a:t> </a:t>
            </a:r>
          </a:p>
          <a:p>
            <a:pPr eaLnBrk="1" hangingPunct="1">
              <a:buFont typeface="Arial" charset="0"/>
              <a:buNone/>
            </a:pPr>
            <a:r>
              <a:rPr lang="en-US" altLang="en-US" sz="1200" smtClean="0"/>
              <a:t>	~ELDERS</a:t>
            </a:r>
          </a:p>
          <a:p>
            <a:pPr eaLnBrk="1" hangingPunct="1">
              <a:buFont typeface="Arial" charset="0"/>
              <a:buNone/>
            </a:pPr>
            <a:r>
              <a:rPr lang="en-US" altLang="en-US" sz="1200" smtClean="0"/>
              <a:t>	~ RESPECT – BEING RESPECTFUL – HONOR</a:t>
            </a:r>
          </a:p>
          <a:p>
            <a:pPr eaLnBrk="1" hangingPunct="1">
              <a:buFont typeface="Arial" charset="0"/>
              <a:buNone/>
            </a:pPr>
            <a:r>
              <a:rPr lang="en-US" altLang="en-US" sz="1200" smtClean="0"/>
              <a:t>	~STRENGTH COMES FROM THE PEOPLE</a:t>
            </a:r>
          </a:p>
          <a:p>
            <a:pPr eaLnBrk="1" hangingPunct="1">
              <a:buFont typeface="Arial" charset="0"/>
              <a:buNone/>
            </a:pPr>
            <a:r>
              <a:rPr lang="en-US" altLang="en-US" sz="1200" smtClean="0"/>
              <a:t>	~BEING ON EQUAL GROUND WITH ALL PEOPLE</a:t>
            </a:r>
          </a:p>
          <a:p>
            <a:pPr eaLnBrk="1" hangingPunct="1">
              <a:buFont typeface="Arial" charset="0"/>
              <a:buNone/>
            </a:pPr>
            <a:r>
              <a:rPr lang="en-US" altLang="en-US" sz="1200" smtClean="0"/>
              <a:t>	~GIVE ONE’S WORD</a:t>
            </a:r>
          </a:p>
          <a:p>
            <a:pPr eaLnBrk="1" hangingPunct="1">
              <a:buFont typeface="Arial" charset="0"/>
              <a:buNone/>
            </a:pPr>
            <a:r>
              <a:rPr lang="en-US" altLang="en-US" sz="1200" smtClean="0"/>
              <a:t>	~HUMBLE</a:t>
            </a:r>
          </a:p>
          <a:p>
            <a:pPr eaLnBrk="1" hangingPunct="1">
              <a:buFont typeface="Arial" charset="0"/>
              <a:buNone/>
            </a:pPr>
            <a:r>
              <a:rPr lang="en-US" altLang="en-US" sz="1200" smtClean="0"/>
              <a:t>	~LEAD BY EXAMPLE</a:t>
            </a:r>
          </a:p>
          <a:p>
            <a:pPr eaLnBrk="1" hangingPunct="1">
              <a:buFont typeface="Arial" charset="0"/>
              <a:buNone/>
            </a:pPr>
            <a:r>
              <a:rPr lang="en-US" altLang="en-US" sz="1200" smtClean="0"/>
              <a:t>	~ LISTEN – HEAR</a:t>
            </a:r>
          </a:p>
          <a:p>
            <a:pPr eaLnBrk="1" hangingPunct="1">
              <a:buFont typeface="Arial" charset="0"/>
              <a:buNone/>
            </a:pPr>
            <a:r>
              <a:rPr lang="en-US" altLang="en-US" sz="1200" smtClean="0"/>
              <a:t>	~ACKNOWLEDGE OTHER’S THOUGHTS AND OPINIONS</a:t>
            </a:r>
          </a:p>
          <a:p>
            <a:pPr eaLnBrk="1" hangingPunct="1">
              <a:buFont typeface="Wingdings 2" pitchFamily="18" charset="2"/>
              <a:buNone/>
            </a:pPr>
            <a:endParaRPr lang="en-US" altLang="en-US" sz="12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83</TotalTime>
  <Words>333</Words>
  <Application>Microsoft Office PowerPoint</Application>
  <PresentationFormat>On-screen Show (4:3)</PresentationFormat>
  <Paragraphs>282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Constantia</vt:lpstr>
      <vt:lpstr>Wingdings 2</vt:lpstr>
      <vt:lpstr>Times New Roman</vt:lpstr>
      <vt:lpstr>Comic Sans MS</vt:lpstr>
      <vt:lpstr>Flow</vt:lpstr>
      <vt:lpstr>SAIGE 12TH ANNUAL  NATIONAL TRAINING PROGRAM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lpstr>SAIGE 12TH ANNUAL NATIONAL TRAINING PROGRAM GROWING NATIVE LEADERS:  ENHANCING OUR SEVEN GENERATIONS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Guyaushk</dc:creator>
  <cp:lastModifiedBy>Windle, Lori</cp:lastModifiedBy>
  <cp:revision>15</cp:revision>
  <dcterms:created xsi:type="dcterms:W3CDTF">2015-04-29T13:47:25Z</dcterms:created>
  <dcterms:modified xsi:type="dcterms:W3CDTF">2015-09-23T23:07:54Z</dcterms:modified>
</cp:coreProperties>
</file>