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258" r:id="rId3"/>
    <p:sldId id="270" r:id="rId4"/>
    <p:sldId id="273" r:id="rId5"/>
    <p:sldId id="271" r:id="rId6"/>
    <p:sldId id="269" r:id="rId7"/>
    <p:sldId id="272" r:id="rId8"/>
    <p:sldId id="278" r:id="rId9"/>
    <p:sldId id="263" r:id="rId10"/>
    <p:sldId id="274" r:id="rId11"/>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CC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53048" autoAdjust="0"/>
  </p:normalViewPr>
  <p:slideViewPr>
    <p:cSldViewPr>
      <p:cViewPr varScale="1">
        <p:scale>
          <a:sx n="39" d="100"/>
          <a:sy n="39" d="100"/>
        </p:scale>
        <p:origin x="-243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43343" cy="46577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1" hangingPunct="1">
              <a:defRPr sz="1200"/>
            </a:lvl1pPr>
          </a:lstStyle>
          <a:p>
            <a:pPr>
              <a:defRPr/>
            </a:pPr>
            <a:endParaRPr lang="en-US"/>
          </a:p>
        </p:txBody>
      </p:sp>
      <p:sp>
        <p:nvSpPr>
          <p:cNvPr id="37891" name="Rectangle 3"/>
          <p:cNvSpPr>
            <a:spLocks noGrp="1" noChangeArrowheads="1"/>
          </p:cNvSpPr>
          <p:nvPr>
            <p:ph type="dt" sz="quarter" idx="1"/>
          </p:nvPr>
        </p:nvSpPr>
        <p:spPr bwMode="auto">
          <a:xfrm>
            <a:off x="3978132" y="0"/>
            <a:ext cx="3043343" cy="46577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1" hangingPunct="1">
              <a:defRPr sz="1200"/>
            </a:lvl1pPr>
          </a:lstStyle>
          <a:p>
            <a:pPr>
              <a:defRPr/>
            </a:pPr>
            <a:endParaRPr lang="en-US"/>
          </a:p>
        </p:txBody>
      </p:sp>
      <p:sp>
        <p:nvSpPr>
          <p:cNvPr id="37892" name="Rectangle 4"/>
          <p:cNvSpPr>
            <a:spLocks noGrp="1" noChangeArrowheads="1"/>
          </p:cNvSpPr>
          <p:nvPr>
            <p:ph type="ftr" sz="quarter" idx="2"/>
          </p:nvPr>
        </p:nvSpPr>
        <p:spPr bwMode="auto">
          <a:xfrm>
            <a:off x="0" y="8841738"/>
            <a:ext cx="3043343" cy="46577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1" hangingPunct="1">
              <a:defRPr sz="1200"/>
            </a:lvl1pPr>
          </a:lstStyle>
          <a:p>
            <a:pPr>
              <a:defRPr/>
            </a:pPr>
            <a:endParaRPr lang="en-US"/>
          </a:p>
        </p:txBody>
      </p:sp>
      <p:sp>
        <p:nvSpPr>
          <p:cNvPr id="37893" name="Rectangle 5"/>
          <p:cNvSpPr>
            <a:spLocks noGrp="1" noChangeArrowheads="1"/>
          </p:cNvSpPr>
          <p:nvPr>
            <p:ph type="sldNum" sz="quarter" idx="3"/>
          </p:nvPr>
        </p:nvSpPr>
        <p:spPr bwMode="auto">
          <a:xfrm>
            <a:off x="3978132" y="8841738"/>
            <a:ext cx="3043343" cy="46577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1" hangingPunct="1">
              <a:defRPr sz="1200"/>
            </a:lvl1pPr>
          </a:lstStyle>
          <a:p>
            <a:pPr>
              <a:defRPr/>
            </a:pPr>
            <a:fld id="{68087663-2952-4E12-8DE1-E65DB9C51309}" type="slidenum">
              <a:rPr lang="en-US"/>
              <a:pPr>
                <a:defRPr/>
              </a:pPr>
              <a:t>‹#›</a:t>
            </a:fld>
            <a:endParaRPr lang="en-US"/>
          </a:p>
        </p:txBody>
      </p:sp>
    </p:spTree>
    <p:extLst>
      <p:ext uri="{BB962C8B-B14F-4D97-AF65-F5344CB8AC3E}">
        <p14:creationId xmlns:p14="http://schemas.microsoft.com/office/powerpoint/2010/main" val="3214172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43343" cy="46577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1" hangingPunct="1">
              <a:defRPr sz="1200"/>
            </a:lvl1pPr>
          </a:lstStyle>
          <a:p>
            <a:pPr>
              <a:defRPr/>
            </a:pPr>
            <a:endParaRPr lang="en-US"/>
          </a:p>
        </p:txBody>
      </p:sp>
      <p:sp>
        <p:nvSpPr>
          <p:cNvPr id="20483" name="Rectangle 3"/>
          <p:cNvSpPr>
            <a:spLocks noGrp="1" noChangeArrowheads="1"/>
          </p:cNvSpPr>
          <p:nvPr>
            <p:ph type="dt" idx="1"/>
          </p:nvPr>
        </p:nvSpPr>
        <p:spPr bwMode="auto">
          <a:xfrm>
            <a:off x="3978132" y="0"/>
            <a:ext cx="3043343" cy="46577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1" hangingPunct="1">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702310" y="4422459"/>
            <a:ext cx="5618480" cy="418877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41738"/>
            <a:ext cx="3043343" cy="46577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1" hangingPunct="1">
              <a:defRPr sz="1200"/>
            </a:lvl1pPr>
          </a:lstStyle>
          <a:p>
            <a:pPr>
              <a:defRPr/>
            </a:pPr>
            <a:endParaRPr lang="en-US"/>
          </a:p>
        </p:txBody>
      </p:sp>
      <p:sp>
        <p:nvSpPr>
          <p:cNvPr id="20487" name="Rectangle 7"/>
          <p:cNvSpPr>
            <a:spLocks noGrp="1" noChangeArrowheads="1"/>
          </p:cNvSpPr>
          <p:nvPr>
            <p:ph type="sldNum" sz="quarter" idx="5"/>
          </p:nvPr>
        </p:nvSpPr>
        <p:spPr bwMode="auto">
          <a:xfrm>
            <a:off x="3978132" y="8841738"/>
            <a:ext cx="3043343" cy="465773"/>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1" hangingPunct="1">
              <a:defRPr sz="1200"/>
            </a:lvl1pPr>
          </a:lstStyle>
          <a:p>
            <a:pPr>
              <a:defRPr/>
            </a:pPr>
            <a:fld id="{23997268-5306-4FEF-A08C-AB04E6A9B91C}" type="slidenum">
              <a:rPr lang="en-US"/>
              <a:pPr>
                <a:defRPr/>
              </a:pPr>
              <a:t>‹#›</a:t>
            </a:fld>
            <a:endParaRPr lang="en-US"/>
          </a:p>
        </p:txBody>
      </p:sp>
    </p:spTree>
    <p:extLst>
      <p:ext uri="{BB962C8B-B14F-4D97-AF65-F5344CB8AC3E}">
        <p14:creationId xmlns:p14="http://schemas.microsoft.com/office/powerpoint/2010/main" val="438138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8EB67902-3C93-4EA6-B51C-87A484450CB6}" type="slidenum">
              <a:rPr lang="en-US" smtClean="0"/>
              <a:pPr/>
              <a:t>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dirty="0" smtClean="0"/>
              <a:t>Introduce</a:t>
            </a:r>
            <a:r>
              <a:rPr lang="en-US" baseline="0" dirty="0" smtClean="0"/>
              <a:t> Self – position, title</a:t>
            </a:r>
          </a:p>
          <a:p>
            <a:pPr eaLnBrk="1" hangingPunct="1"/>
            <a:endParaRPr lang="en-US" baseline="0" dirty="0" smtClean="0"/>
          </a:p>
          <a:p>
            <a:pPr eaLnBrk="1" hangingPunct="1"/>
            <a:r>
              <a:rPr lang="en-US" dirty="0" smtClean="0"/>
              <a:t>I appreciate the opportunity to talk a little bit with you today about what</a:t>
            </a:r>
            <a:r>
              <a:rPr lang="en-US" baseline="0" dirty="0" smtClean="0"/>
              <a:t> I have learned about working with </a:t>
            </a:r>
            <a:r>
              <a:rPr lang="en-US" dirty="0" smtClean="0"/>
              <a:t>Tribes in</a:t>
            </a:r>
            <a:r>
              <a:rPr lang="en-US" baseline="0" dirty="0" smtClean="0"/>
              <a:t> the Northwest </a:t>
            </a:r>
            <a:r>
              <a:rPr lang="en-US" dirty="0" smtClean="0"/>
              <a:t>and about communicating</a:t>
            </a:r>
            <a:r>
              <a:rPr lang="en-US" baseline="0" dirty="0" smtClean="0"/>
              <a:t> in a respectful fashion on </a:t>
            </a:r>
            <a:r>
              <a:rPr lang="en-US" dirty="0" smtClean="0"/>
              <a:t>management of the public lands.   As I hope you are aware, the federal government has a unique relationship with federally-recognized American Indian </a:t>
            </a:r>
            <a:r>
              <a:rPr lang="en-US" dirty="0" smtClean="0"/>
              <a:t>Tribes.  As federal employees</a:t>
            </a:r>
            <a:r>
              <a:rPr lang="en-US" baseline="0" dirty="0" smtClean="0"/>
              <a:t> and managers</a:t>
            </a:r>
            <a:r>
              <a:rPr lang="en-US" dirty="0" smtClean="0"/>
              <a:t>, we </a:t>
            </a:r>
            <a:r>
              <a:rPr lang="en-US" dirty="0" smtClean="0"/>
              <a:t>must remember that we have a role in that relationship and </a:t>
            </a:r>
            <a:r>
              <a:rPr lang="en-US" dirty="0" smtClean="0"/>
              <a:t>fulfill</a:t>
            </a:r>
            <a:r>
              <a:rPr lang="en-US" baseline="0" dirty="0" smtClean="0"/>
              <a:t> </a:t>
            </a:r>
            <a:r>
              <a:rPr lang="en-US" dirty="0" smtClean="0"/>
              <a:t>our </a:t>
            </a:r>
            <a:r>
              <a:rPr lang="en-US" dirty="0" smtClean="0"/>
              <a:t>responsibilities under it.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D454382-8CC6-48E3-8E45-1B369296ACA2}" type="slidenum">
              <a:rPr lang="en-US" smtClean="0"/>
              <a:pPr/>
              <a:t>10</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D454382-8CC6-48E3-8E45-1B369296ACA2}" type="slidenum">
              <a:rPr lang="en-US" smtClean="0"/>
              <a:pPr/>
              <a:t>2</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marL="0" lvl="1" defTabSz="924458" eaLnBrk="1" hangingPunct="1">
              <a:defRPr/>
            </a:pPr>
            <a:r>
              <a:rPr lang="en-US" dirty="0" smtClean="0">
                <a:solidFill>
                  <a:schemeClr val="bg1"/>
                </a:solidFill>
              </a:rPr>
              <a:t>It is difficult to universalize when it comes to tribal relations; individual tribes are very distinct.   But a lot of what I am going to share in the next couple slides</a:t>
            </a:r>
            <a:r>
              <a:rPr lang="en-US" baseline="0" dirty="0" smtClean="0">
                <a:solidFill>
                  <a:schemeClr val="bg1"/>
                </a:solidFill>
              </a:rPr>
              <a:t> is common to human relations, not just tribal relations.</a:t>
            </a:r>
          </a:p>
          <a:p>
            <a:pPr lvl="1" eaLnBrk="1" hangingPunct="1"/>
            <a:r>
              <a:rPr lang="en-US" dirty="0">
                <a:solidFill>
                  <a:schemeClr val="bg1"/>
                </a:solidFill>
              </a:rPr>
              <a:t>If you want to work well with a  Tribe, develop a relationship with the people early on…</a:t>
            </a:r>
            <a:r>
              <a:rPr lang="en-US" u="sng" dirty="0">
                <a:solidFill>
                  <a:schemeClr val="bg1"/>
                </a:solidFill>
              </a:rPr>
              <a:t>before</a:t>
            </a:r>
            <a:r>
              <a:rPr lang="en-US" dirty="0">
                <a:solidFill>
                  <a:schemeClr val="bg1"/>
                </a:solidFill>
              </a:rPr>
              <a:t> you need to draw upon that relationship.</a:t>
            </a:r>
          </a:p>
          <a:p>
            <a:pPr marL="0" lvl="1" defTabSz="924458" eaLnBrk="1" hangingPunct="1">
              <a:defRPr/>
            </a:pPr>
            <a:r>
              <a:rPr lang="en-US" baseline="0" dirty="0" smtClean="0">
                <a:solidFill>
                  <a:schemeClr val="bg1"/>
                </a:solidFill>
              </a:rPr>
              <a:t>No one likes to have someone approach them for solutions in times of conflict when there is no foundation to build upon.  All lasting relationships are founded on mutual respect and some element of trust and those things don’t come easily, they have to be nurtured.   </a:t>
            </a:r>
            <a:endParaRPr lang="en-US" dirty="0" smtClean="0">
              <a:solidFill>
                <a:schemeClr val="bg1"/>
              </a:solidFill>
            </a:endParaRPr>
          </a:p>
          <a:p>
            <a:pPr marL="0" lvl="1" defTabSz="924458" eaLnBrk="1" hangingPunct="1">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D454382-8CC6-48E3-8E45-1B369296ACA2}" type="slidenum">
              <a:rPr lang="en-US" smtClean="0"/>
              <a:pPr/>
              <a:t>3</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marL="0" lvl="1" defTabSz="924458" eaLnBrk="1" hangingPunct="1">
              <a:defRPr/>
            </a:pPr>
            <a:r>
              <a:rPr lang="en-US" dirty="0" smtClean="0"/>
              <a:t>So,</a:t>
            </a:r>
            <a:r>
              <a:rPr lang="en-US" baseline="0" dirty="0" smtClean="0"/>
              <a:t> how do you do this?  First of all, who you are is often much more important and interesting than what you do.  Do the Tribes want to know if they are dealing with the decision maker?  Of course; they want to know that you are respectful of their sovereignty and their elected status, so it’s important that they know who the leaders and who the staff are.   But…it is also important that they get a feel for who you are as a human being.  Where do you come from? Who are your people?  Some small gift is also a nice touch.  It demonstrates that you are coming in a good way and that you are willing to invest up front in the relationship.  </a:t>
            </a:r>
          </a:p>
          <a:p>
            <a:pPr marL="0" lvl="1" defTabSz="924458" eaLnBrk="1" hangingPunct="1">
              <a:defRPr/>
            </a:pPr>
            <a:endParaRPr lang="en-US" baseline="0" dirty="0" smtClean="0"/>
          </a:p>
          <a:p>
            <a:pPr marL="0" lvl="1" defTabSz="924458" eaLnBrk="1" hangingPunct="1">
              <a:defRPr/>
            </a:pPr>
            <a:r>
              <a:rPr lang="en-US" baseline="0" dirty="0" smtClean="0"/>
              <a:t>My intro: family, Indian name, grew up, college, married nearly 30 years. 2 daughters.  Something unique..rode bulls, great grandma first Indian policewoman.</a:t>
            </a:r>
          </a:p>
          <a:p>
            <a:pPr marL="0" lvl="1" defTabSz="924458" eaLnBrk="1" hangingPunct="1">
              <a:defRPr/>
            </a:pPr>
            <a:r>
              <a:rPr lang="en-US" baseline="0" dirty="0" smtClean="0"/>
              <a:t>       </a:t>
            </a:r>
          </a:p>
          <a:p>
            <a:pPr marL="0" lvl="1" defTabSz="924458" eaLnBrk="1" hangingPunct="1">
              <a:defRPr/>
            </a:pPr>
            <a:r>
              <a:rPr lang="en-US" baseline="0" dirty="0" smtClean="0"/>
              <a:t>Show up – be a visible part of the community. Read the reservation newspaper; find out what is going on.  Go to basketball games and reservation community events. Go to </a:t>
            </a:r>
            <a:r>
              <a:rPr lang="en-US" baseline="0" dirty="0" err="1" smtClean="0"/>
              <a:t>pow</a:t>
            </a:r>
            <a:r>
              <a:rPr lang="en-US" baseline="0" dirty="0" smtClean="0"/>
              <a:t> wows…and don’t ask for anything, rather offer.  Offer to ride horseback in the reservation parade or enter an agency float or have our fire engines and Smokey Bear hand out treats at the powwow grounds.  Offer to have agency staff teach a class at the tribal college or put on a career fair at the high school.  Offer to have your contracting officer come over and meet with tribal contractors so they know how to sign up and compete for federal contracts.  Offer to have your personnel and fire folks come over and meet with people interested in firefighting or camp catering/clean up so they know when and how to fill out applications and what is expected in that position. Generosity is a big thing with Indian people and generosity can be demonstrated in all these ways…it is giving of one’s self, one’s time and talents.  </a:t>
            </a:r>
            <a:r>
              <a:rPr lang="en-US" baseline="0" dirty="0" smtClean="0"/>
              <a:t>Demonstrating </a:t>
            </a:r>
            <a:r>
              <a:rPr lang="en-US" baseline="0" dirty="0" smtClean="0"/>
              <a:t>you care.</a:t>
            </a:r>
          </a:p>
          <a:p>
            <a:pPr marL="0" lvl="1" defTabSz="924458" eaLnBrk="1" hangingPunct="1">
              <a:defRPr/>
            </a:pPr>
            <a:r>
              <a:rPr lang="en-US" baseline="0" dirty="0" smtClean="0"/>
              <a:t>       </a:t>
            </a:r>
          </a:p>
          <a:p>
            <a:pPr marL="0" lvl="1" defTabSz="924458" eaLnBrk="1" hangingPunct="1">
              <a:defRPr/>
            </a:pPr>
            <a:r>
              <a:rPr lang="en-US" baseline="0" dirty="0" smtClean="0"/>
              <a:t>My grandpa was a tribal councilman for many years. I had been working for the government for awhile and had attended several meetings with my managers and sometimes the tribe would cancel at the last minute because of a funeral or sometimes we’d wait for hours past the time we were supposed to be on the agenda and my managers would grumble and I would try to explain why this wasn’t seen as rude from the Tribes’ perspective.  OR sometimes, we’d present and the managers felt the tribal leaders seemed disinterested  in what they were proposing and how it would affect the reservation.  They wondered if Indians were supposedly so connected to Mother Earth, why this environmental issue didn’t seem to be getting much attention.  My Grandfather helped me to put all this in perspective for federal managers with a very simple but powerful phrase…He used to say “conservation comes after breakfast”.  The tribal council has many issues to deal with…many involving life or death circumstances for their people.  And people who want to work with the Tribe need to be less egocentric and more understanding and aware of the Council’s role.  If we aren’t able to do this, then the message we send with our frustration is that we either don’t know about the tribes’ issues or we don’t care.  Either is not a good message.  My tribes’ council deals with getting the elders heat in their homes, or issues with contaminated water or teens committing suicide right and left.  Does the tribe have a vested interest and abiding connection to the lands we manage?  You bet they do.  But if they defer a decision on a project that is going to take us years to complete so that they can address the immediate needs of their people, is it really an appropriate response for us to judge them as uncaring or uninvolved because our project wasn’t given top billing?    I think you’d agree it is not. </a:t>
            </a:r>
          </a:p>
          <a:p>
            <a:pPr marL="0" lvl="1" defTabSz="924458" eaLnBrk="1" hangingPunct="1">
              <a:defRPr/>
            </a:pPr>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D454382-8CC6-48E3-8E45-1B369296ACA2}" type="slidenum">
              <a:rPr lang="en-US" smtClean="0"/>
              <a:pPr/>
              <a:t>4</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marL="0" lvl="1" defTabSz="924458" eaLnBrk="1" hangingPunct="1">
              <a:buFont typeface="Arial" pitchFamily="34" charset="0"/>
              <a:buChar char="•"/>
              <a:defRPr/>
            </a:pPr>
            <a:r>
              <a:rPr lang="en-US" baseline="0" dirty="0" smtClean="0"/>
              <a:t>  While it is really important that the people you are dealing with  know you/your agency has gone the extra mile and that you are not just coming to them and asking for their time, attention, approval, it is equally important that we never promise something which we cannot deliver.   The Tribes and the federal government have had a </a:t>
            </a:r>
            <a:r>
              <a:rPr lang="en-US" baseline="0" dirty="0" smtClean="0"/>
              <a:t>long relationship</a:t>
            </a:r>
            <a:r>
              <a:rPr lang="en-US" baseline="0" dirty="0" smtClean="0"/>
              <a:t>; one fraught with examples where the government promised something and the tribes never saw the promise come to fruition.  Be honest…if you can’t commit, then don’t.  They might not like to hear it, but they’ll respect you more than if you say you can and then can’t. </a:t>
            </a:r>
          </a:p>
          <a:p>
            <a:pPr marL="0" lvl="1" defTabSz="924458" eaLnBrk="1" hangingPunct="1">
              <a:defRPr/>
            </a:pPr>
            <a:r>
              <a:rPr lang="en-US" baseline="0" dirty="0" smtClean="0"/>
              <a:t>  </a:t>
            </a:r>
          </a:p>
          <a:p>
            <a:pPr marL="0" lvl="1" defTabSz="924458" eaLnBrk="1" hangingPunct="1">
              <a:buFont typeface="Arial" pitchFamily="34" charset="0"/>
              <a:buChar char="•"/>
              <a:defRPr/>
            </a:pPr>
            <a:r>
              <a:rPr lang="en-US" baseline="0" dirty="0" smtClean="0"/>
              <a:t>Along those same lines, while we are an employee of the government, we don’t need to take responsibility for all the bad things that have happened.  We can however, be respectful and listen to their story, their history with the government.  Because we, as Indian people, are an oral people and we transfer our history through stories, the telling and retelling of those stories by our family members about our ancestors who were mistreated and died, personalizes and brings to the present what to others might seem to be part of a distant past.   But…If you listen in a good way and don’t personalize what you hear, they will see that and you will get to make your own impression and your own chapter in that relationship.   Even though I am Indian and was raised in my culture and I have the advantage sometimes of already having established more personal relationships with some of the tribal employees/leaders we are meeting with, when I come as an agency representative, I am a federal employee and I also have to reconcile with that federal-tribal history.   </a:t>
            </a:r>
          </a:p>
          <a:p>
            <a:pPr marL="0" lvl="1" defTabSz="924458" eaLnBrk="1" hangingPunct="1">
              <a:buFont typeface="Arial" pitchFamily="34" charset="0"/>
              <a:buChar char="•"/>
              <a:defRPr/>
            </a:pPr>
            <a:endParaRPr lang="en-US" baseline="0" dirty="0" smtClean="0"/>
          </a:p>
          <a:p>
            <a:pPr marL="0" lvl="1" defTabSz="924458" eaLnBrk="1" hangingPunct="1">
              <a:buFont typeface="Arial" pitchFamily="34" charset="0"/>
              <a:buChar char="•"/>
              <a:defRPr/>
            </a:pPr>
            <a:r>
              <a:rPr lang="en-US" baseline="0" dirty="0" smtClean="0"/>
              <a:t>Use insider info:  this means that if you have someone like me in your workplace, you should view that person as having a specialized skill and take advantage of whatever they are willing to share with you.  There are 2 ways to do this – 1) seek information upfront before a meeting or event so you limit the chances of making a cultural misstep and 2) if offered, and I emphasize if offered, you can trade on that person’s credibility until you build your own.  This latter activity can range from just referencing that person’s name as someone you both know or are friends with to having that person provide you an introduction.  Just be cognizant, however, that providing an introduction  can be a big deal.  If I bring you to a meeting with my Tribe and introduce you, the appearance is that I would not be doing so if I didn’t trust your motive and therefore trust you.  If that is indeed a true perception from my point of view then no harm done.  However, I have been put in this position as a young employee where I really did not know the Federal leader very well but was directed to go with and introduce him to my tribal council.  As it turned out, the manager was a very good guy who also became a trusted friend and mentor, but had it not turned out that way, I would have been in a bad spot.  </a:t>
            </a:r>
          </a:p>
          <a:p>
            <a:pPr marL="0" lvl="1" defTabSz="924458" eaLnBrk="1" hangingPunct="1">
              <a:buFont typeface="Arial" pitchFamily="34" charset="0"/>
              <a:buChar char="•"/>
              <a:defRPr/>
            </a:pPr>
            <a:r>
              <a:rPr lang="en-US" baseline="0" dirty="0" smtClean="0"/>
              <a:t>Unless you have a solid relationship with the person (particularly if you are in a position of authority over that person), I would strongly suggest you stop short of trading on that person’s credibility.  </a:t>
            </a:r>
          </a:p>
          <a:p>
            <a:pPr marL="0" lvl="1" defTabSz="924458" eaLnBrk="1" hangingPunct="1">
              <a:buFont typeface="Arial" pitchFamily="34" charset="0"/>
              <a:buChar char="•"/>
              <a:defRPr/>
            </a:pPr>
            <a:endParaRPr lang="en-US" baseline="0" dirty="0" smtClean="0"/>
          </a:p>
          <a:p>
            <a:pPr marL="0" lvl="1" defTabSz="924458" eaLnBrk="1" hangingPunct="1">
              <a:buFont typeface="Arial" pitchFamily="34" charset="0"/>
              <a:buChar char="•"/>
              <a:defRPr/>
            </a:pPr>
            <a:r>
              <a:rPr lang="en-US" baseline="0" dirty="0" smtClean="0"/>
              <a:t>I </a:t>
            </a:r>
            <a:r>
              <a:rPr lang="en-US" baseline="0" dirty="0" smtClean="0"/>
              <a:t>have one last thing to share on this subject.  As you may have noticed, my maiden name is Cobell.  Most people working in the federal government dealing with Indian country know that name.  But I can’t tell you how many times I have had people who are in high level positions in government hear my name and instead of thinking that I could be an asset to them, look at me like I am the enemy.   I have committed the better part of my life as a government employee and it is my life’s goal to enhance the delivery of our services and programs to not just Indian people but all people.   And I do have an understanding of Indian country that others may not have…so why not take advantage of that expertise?</a:t>
            </a:r>
          </a:p>
          <a:p>
            <a:pPr marL="0" lvl="1" defTabSz="924458" eaLnBrk="1" hangingPunct="1">
              <a:buFont typeface="Arial" pitchFamily="34" charset="0"/>
              <a:buChar char="•"/>
              <a:defRPr/>
            </a:pPr>
            <a:endParaRPr lang="en-US" baseline="0" dirty="0" smtClean="0"/>
          </a:p>
          <a:p>
            <a:pPr marL="0" lvl="1" defTabSz="924458" eaLnBrk="1" hangingPunct="1">
              <a:defRPr/>
            </a:pPr>
            <a:r>
              <a:rPr lang="en-US" baseline="0" dirty="0" smtClean="0"/>
              <a:t>      </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D454382-8CC6-48E3-8E45-1B369296ACA2}" type="slidenum">
              <a:rPr lang="en-US" smtClean="0"/>
              <a:pPr/>
              <a:t>5</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marL="0" lvl="1" defTabSz="924458" eaLnBrk="1" hangingPunct="1">
              <a:buFont typeface="Arial" pitchFamily="34" charset="0"/>
              <a:buChar char="•"/>
              <a:defRPr/>
            </a:pPr>
            <a:r>
              <a:rPr lang="en-US" baseline="0" dirty="0" smtClean="0"/>
              <a:t>There is a difference between religion and spirituality.  As federal employees we get overly sensitized to segregating religion and expressions of religion from the workplace.  In every tribal meeting or conference I’ve ever been in, spirituality, prayer, singing, drumming are part and parcel of the meeting/conference.  It would be unthinkable to start or end a meeting without a prayer or song.  So when you are meeting with tribal people and a prayer is said or whatever…Just relax…be flexible and treat it as a cultural experience. </a:t>
            </a:r>
          </a:p>
          <a:p>
            <a:pPr marL="0" lvl="1" defTabSz="924458" eaLnBrk="1" hangingPunct="1">
              <a:buFont typeface="Arial" pitchFamily="34" charset="0"/>
              <a:buChar char="•"/>
              <a:defRPr/>
            </a:pPr>
            <a:endParaRPr lang="en-US" baseline="0" dirty="0" smtClean="0"/>
          </a:p>
          <a:p>
            <a:pPr marL="0" lvl="1" defTabSz="924458" eaLnBrk="1" hangingPunct="1">
              <a:buFont typeface="Arial" pitchFamily="34" charset="0"/>
              <a:buChar char="•"/>
              <a:defRPr/>
            </a:pPr>
            <a:r>
              <a:rPr lang="en-US" baseline="0" dirty="0" smtClean="0"/>
              <a:t>Cultural missteps:  This gets back to insider information.  Sometimes we need a cultural translator.  If you have someone in your organization who is willing to tell you what you are doing wrong or better yet to tell you what could go wrong so you can avoid the issue all together, then take advantage of that.  They have expertise that you don’t. </a:t>
            </a:r>
          </a:p>
          <a:p>
            <a:pPr marL="0" lvl="1" defTabSz="924458" eaLnBrk="1" hangingPunct="1">
              <a:buFont typeface="Arial" pitchFamily="34" charset="0"/>
              <a:buChar char="•"/>
              <a:defRPr/>
            </a:pPr>
            <a:endParaRPr lang="en-US" baseline="0" dirty="0" smtClean="0"/>
          </a:p>
          <a:p>
            <a:pPr marL="0" lvl="1" defTabSz="924458" eaLnBrk="1" hangingPunct="1">
              <a:buFont typeface="Arial" pitchFamily="34" charset="0"/>
              <a:buChar char="•"/>
              <a:defRPr/>
            </a:pPr>
            <a:r>
              <a:rPr lang="en-US" baseline="0" dirty="0" smtClean="0"/>
              <a:t>Tell R6 story – meeting differences:  </a:t>
            </a:r>
          </a:p>
          <a:p>
            <a:pPr marL="0" lvl="1" defTabSz="924458" eaLnBrk="1" hangingPunct="1">
              <a:buFont typeface="Arial" pitchFamily="34" charset="0"/>
              <a:buChar char="•"/>
              <a:defRPr/>
            </a:pPr>
            <a:r>
              <a:rPr lang="en-US" baseline="0" dirty="0" smtClean="0"/>
              <a:t>value of questions, </a:t>
            </a:r>
          </a:p>
          <a:p>
            <a:pPr marL="0" lvl="1" defTabSz="924458" eaLnBrk="1" hangingPunct="1">
              <a:buFont typeface="Arial" pitchFamily="34" charset="0"/>
              <a:buChar char="•"/>
              <a:defRPr/>
            </a:pPr>
            <a:r>
              <a:rPr lang="en-US" baseline="0" dirty="0" smtClean="0"/>
              <a:t>Indian time v. agenda time, </a:t>
            </a:r>
          </a:p>
          <a:p>
            <a:pPr marL="0" lvl="1" defTabSz="924458" eaLnBrk="1" hangingPunct="1">
              <a:buFont typeface="Arial" pitchFamily="34" charset="0"/>
              <a:buChar char="•"/>
              <a:defRPr/>
            </a:pPr>
            <a:r>
              <a:rPr lang="en-US" baseline="0" dirty="0" smtClean="0"/>
              <a:t>decision making. </a:t>
            </a:r>
          </a:p>
          <a:p>
            <a:pPr marL="0" lvl="1" defTabSz="924458" eaLnBrk="1" hangingPunct="1">
              <a:defRPr/>
            </a:pPr>
            <a:endParaRPr lang="en-US" baseline="0" dirty="0" smtClean="0"/>
          </a:p>
          <a:p>
            <a:pPr marL="0" lvl="1" defTabSz="924458" eaLnBrk="1" hangingPunct="1">
              <a:defRPr/>
            </a:pPr>
            <a:r>
              <a:rPr lang="en-US" baseline="0" dirty="0" smtClean="0"/>
              <a:t>      </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D454382-8CC6-48E3-8E45-1B369296ACA2}" type="slidenum">
              <a:rPr lang="en-US" smtClean="0"/>
              <a:pPr/>
              <a:t>6</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r>
              <a:rPr lang="en-US" dirty="0" smtClean="0"/>
              <a:t>So…how do we avoid</a:t>
            </a:r>
            <a:r>
              <a:rPr lang="en-US" baseline="0" dirty="0" smtClean="0"/>
              <a:t> being ego or ethno centric and learn the issues and challenges and opportunities associated with working with the Tribes?</a:t>
            </a:r>
          </a:p>
          <a:p>
            <a:pPr eaLnBrk="1" hangingPunct="1"/>
            <a:endParaRPr lang="en-US" baseline="0" dirty="0" smtClean="0"/>
          </a:p>
          <a:p>
            <a:pPr eaLnBrk="1" hangingPunct="1"/>
            <a:r>
              <a:rPr lang="en-US" dirty="0" smtClean="0"/>
              <a:t>Do your homework.   Get on the web…most tribes have a website and even if they don’t,</a:t>
            </a:r>
            <a:r>
              <a:rPr lang="en-US" baseline="0" dirty="0" smtClean="0"/>
              <a:t> typically you will find historical or other information about them on the web.</a:t>
            </a:r>
          </a:p>
          <a:p>
            <a:pPr eaLnBrk="1" hangingPunct="1"/>
            <a:endParaRPr lang="en-US" baseline="0" dirty="0" smtClean="0"/>
          </a:p>
          <a:p>
            <a:pPr eaLnBrk="1" hangingPunct="1"/>
            <a:r>
              <a:rPr lang="en-US" baseline="0" dirty="0" smtClean="0"/>
              <a:t>Subscribe….most reservations have a newspaper.  If they don’t, the border town will have one.   Maybe the high school will have a newspaper; great source of info.</a:t>
            </a:r>
          </a:p>
          <a:p>
            <a:pPr eaLnBrk="1" hangingPunct="1"/>
            <a:endParaRPr lang="en-US" baseline="0" dirty="0" smtClean="0"/>
          </a:p>
          <a:p>
            <a:pPr defTabSz="924458" eaLnBrk="1" hangingPunct="1">
              <a:defRPr/>
            </a:pPr>
            <a:r>
              <a:rPr lang="en-US" baseline="0" dirty="0" smtClean="0"/>
              <a:t>Tribal college?  </a:t>
            </a:r>
          </a:p>
          <a:p>
            <a:pPr eaLnBrk="1" hangingPunct="1"/>
            <a:endParaRPr lang="en-US" baseline="0" dirty="0" smtClean="0"/>
          </a:p>
          <a:p>
            <a:pPr eaLnBrk="1" hangingPunct="1"/>
            <a:r>
              <a:rPr lang="en-US" baseline="0" dirty="0" smtClean="0"/>
              <a:t>Library….lots of books, articles, archives…historical photos.   </a:t>
            </a:r>
            <a:r>
              <a:rPr lang="en-US" baseline="0" dirty="0" err="1" smtClean="0"/>
              <a:t>Pictoral</a:t>
            </a:r>
            <a:r>
              <a:rPr lang="en-US" baseline="0" dirty="0" smtClean="0"/>
              <a:t> history of the Blackfeet- book shows how  Indian tradition is melded with Catholicism and Anglo religious practices.</a:t>
            </a:r>
          </a:p>
          <a:p>
            <a:pPr eaLnBrk="1" hangingPunct="1"/>
            <a:endParaRPr lang="en-US" baseline="0" dirty="0" smtClean="0"/>
          </a:p>
          <a:p>
            <a:pPr eaLnBrk="1" hangingPunct="1"/>
            <a:r>
              <a:rPr lang="en-US" baseline="0" dirty="0" smtClean="0"/>
              <a:t>Visit </a:t>
            </a:r>
            <a:r>
              <a:rPr lang="en-US" baseline="0" dirty="0" err="1" smtClean="0"/>
              <a:t>rez</a:t>
            </a:r>
            <a:r>
              <a:rPr lang="en-US" baseline="0" dirty="0" smtClean="0"/>
              <a:t> – attend events, get to know people, go to hang </a:t>
            </a:r>
            <a:r>
              <a:rPr lang="en-US" baseline="0" dirty="0" err="1" smtClean="0"/>
              <a:t>outs..coffee</a:t>
            </a:r>
            <a:r>
              <a:rPr lang="en-US" baseline="0" dirty="0" smtClean="0"/>
              <a:t> </a:t>
            </a:r>
            <a:r>
              <a:rPr lang="en-US" baseline="0" dirty="0" smtClean="0"/>
              <a:t>shop.  Don’t be a stalker…but can learn lots from bulletin boards, community event postings.</a:t>
            </a:r>
            <a:endParaRPr lang="en-US" baseline="0" dirty="0" smtClean="0"/>
          </a:p>
          <a:p>
            <a:pPr eaLnBrk="1" hangingPunct="1"/>
            <a:endParaRPr lang="en-US" baseline="0" dirty="0" smtClean="0"/>
          </a:p>
          <a:p>
            <a:pPr eaLnBrk="1" hangingPunct="1"/>
            <a:r>
              <a:rPr lang="en-US" baseline="0" dirty="0" smtClean="0"/>
              <a:t>Meet and visit with employees – tribal and our own and sister agencies.</a:t>
            </a:r>
          </a:p>
          <a:p>
            <a:pPr eaLnBrk="1" hangingPunct="1"/>
            <a:endParaRPr lang="en-US" baseline="0" dirty="0" smtClean="0"/>
          </a:p>
          <a:p>
            <a:pPr eaLnBrk="1" hangingPunct="1"/>
            <a:r>
              <a:rPr lang="en-US" baseline="0" dirty="0" smtClean="0"/>
              <a:t>Meet with council and staff.   </a:t>
            </a:r>
            <a:r>
              <a:rPr lang="en-US" baseline="0" dirty="0" smtClean="0"/>
              <a:t>Bring donuts and Starbucks…break bread.</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D454382-8CC6-48E3-8E45-1B369296ACA2}" type="slidenum">
              <a:rPr lang="en-US" smtClean="0"/>
              <a:pPr/>
              <a:t>7</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lvl="1" eaLnBrk="1" hangingPunct="1"/>
            <a:r>
              <a:rPr lang="en-US" baseline="0" dirty="0" smtClean="0">
                <a:solidFill>
                  <a:schemeClr val="bg1"/>
                </a:solidFill>
              </a:rPr>
              <a:t>Bring a TO showing leadership and how we work.  Let them know who to contact for different things.</a:t>
            </a:r>
          </a:p>
          <a:p>
            <a:pPr lvl="1" eaLnBrk="1" hangingPunct="1"/>
            <a:endParaRPr lang="en-US" baseline="0" dirty="0" smtClean="0">
              <a:solidFill>
                <a:schemeClr val="bg1"/>
              </a:solidFill>
            </a:endParaRPr>
          </a:p>
          <a:p>
            <a:pPr lvl="1" eaLnBrk="1" hangingPunct="1"/>
            <a:r>
              <a:rPr lang="en-US" baseline="0" dirty="0" smtClean="0">
                <a:solidFill>
                  <a:schemeClr val="bg1"/>
                </a:solidFill>
              </a:rPr>
              <a:t>When you meet with the council do a lot of listening and if you don’t hear the answer to some question, then ask.  How does the tribal council want to consult with you?  Do they want your staff to work with tribal staff first, which is typically the case?  If so, what tribal staff?  Is there more than one contact person/department?   When should projects be elevated to the Council?  And by whom?  Us or their staff?  Should we have regularly scheduled times for consultation or do it </a:t>
            </a:r>
            <a:r>
              <a:rPr lang="en-US" baseline="0" dirty="0" err="1" smtClean="0">
                <a:solidFill>
                  <a:schemeClr val="bg1"/>
                </a:solidFill>
              </a:rPr>
              <a:t>situationally</a:t>
            </a:r>
            <a:r>
              <a:rPr lang="en-US" baseline="0" dirty="0" smtClean="0">
                <a:solidFill>
                  <a:schemeClr val="bg1"/>
                </a:solidFill>
              </a:rPr>
              <a:t>?   How does the Council make decisions?  Should we expect a decision at the meeting or is there some other protocol?   </a:t>
            </a:r>
          </a:p>
          <a:p>
            <a:pPr lvl="1" eaLnBrk="1" hangingPunct="1"/>
            <a:endParaRPr lang="en-US" baseline="0" dirty="0" smtClean="0">
              <a:solidFill>
                <a:schemeClr val="bg1"/>
              </a:solidFill>
            </a:endParaRPr>
          </a:p>
          <a:p>
            <a:pPr lvl="1" eaLnBrk="1" hangingPunct="1"/>
            <a:r>
              <a:rPr lang="en-US" baseline="0" dirty="0" smtClean="0">
                <a:solidFill>
                  <a:schemeClr val="bg1"/>
                </a:solidFill>
              </a:rPr>
              <a:t>Familiarize yourself with the tribe’s organization?  What departments are there?  Cultural resources, natural resources or maybe fisheries or maybe agriculture.  Who is designated lead?  We need to also </a:t>
            </a:r>
            <a:r>
              <a:rPr lang="en-US" baseline="0" dirty="0" smtClean="0">
                <a:solidFill>
                  <a:schemeClr val="bg1"/>
                </a:solidFill>
              </a:rPr>
              <a:t>recognize </a:t>
            </a:r>
            <a:r>
              <a:rPr lang="en-US" baseline="0" dirty="0" smtClean="0">
                <a:solidFill>
                  <a:schemeClr val="bg1"/>
                </a:solidFill>
              </a:rPr>
              <a:t>that there may be some departments we should be aware of which we have not been in the past, i.e. TERO.   Contracting…on reservation but also federal.   Help them get on </a:t>
            </a:r>
            <a:r>
              <a:rPr lang="en-US" baseline="0" dirty="0" err="1" smtClean="0">
                <a:solidFill>
                  <a:schemeClr val="bg1"/>
                </a:solidFill>
              </a:rPr>
              <a:t>FedBiz</a:t>
            </a:r>
            <a:r>
              <a:rPr lang="en-US" baseline="0" dirty="0" smtClean="0">
                <a:solidFill>
                  <a:schemeClr val="bg1"/>
                </a:solidFill>
              </a:rPr>
              <a:t>, etc.  Have contractors rodeo.   Maybe Energy department? </a:t>
            </a:r>
          </a:p>
          <a:p>
            <a:pPr lvl="1" eaLnBrk="1" hangingPunct="1"/>
            <a:endParaRPr lang="en-US" baseline="0" dirty="0" smtClean="0">
              <a:solidFill>
                <a:schemeClr val="bg1"/>
              </a:solidFill>
            </a:endParaRPr>
          </a:p>
          <a:p>
            <a:pPr lvl="1" eaLnBrk="1" hangingPunct="1"/>
            <a:r>
              <a:rPr lang="en-US" baseline="0" dirty="0" smtClean="0">
                <a:solidFill>
                  <a:schemeClr val="bg1"/>
                </a:solidFill>
              </a:rPr>
              <a:t>Does Tribe want our assistance, i.e. training?  Certification?   Is there a tribal college?  Might we provide internships? Visiting profs?  Mentors? </a:t>
            </a:r>
          </a:p>
          <a:p>
            <a:pPr lvl="1" eaLnBrk="1" hangingPunct="1"/>
            <a:endParaRPr lang="en-US" baseline="0" dirty="0" smtClean="0">
              <a:solidFill>
                <a:schemeClr val="bg1"/>
              </a:solidFill>
            </a:endParaRPr>
          </a:p>
          <a:p>
            <a:pPr lvl="1" eaLnBrk="1" hangingPunct="1"/>
            <a:r>
              <a:rPr lang="en-US" baseline="0" dirty="0" smtClean="0">
                <a:solidFill>
                  <a:schemeClr val="bg1"/>
                </a:solidFill>
              </a:rPr>
              <a:t>What about the BIA?   Get to know the BIA folks and learn what they do.  What departments does BIA manage?   Is fire under them or Tribe?  If them, how do we tie in with tribe or does BIA facilitate that?    </a:t>
            </a:r>
          </a:p>
          <a:p>
            <a:pPr lvl="1" eaLnBrk="1" hangingPunct="1"/>
            <a:endParaRPr lang="en-US" baseline="0" dirty="0" smtClean="0">
              <a:solidFill>
                <a:schemeClr val="bg1"/>
              </a:solidFill>
            </a:endParaRPr>
          </a:p>
          <a:p>
            <a:pPr eaLnBrk="1" hangingPunct="1"/>
            <a:r>
              <a:rPr lang="en-US" dirty="0" smtClean="0"/>
              <a:t> </a:t>
            </a: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AA2CBBA-B97E-49BF-81C7-06A133E38ABF}" type="slidenum">
              <a:rPr lang="en-US" smtClean="0"/>
              <a:pPr/>
              <a:t>8</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defTabSz="924458" eaLnBrk="1" hangingPunct="1">
              <a:defRPr/>
            </a:pPr>
            <a:r>
              <a:rPr lang="en-US" dirty="0" smtClean="0"/>
              <a:t>*In BLM I tell my managers</a:t>
            </a:r>
            <a:r>
              <a:rPr lang="en-US" baseline="0" dirty="0" smtClean="0"/>
              <a:t> that </a:t>
            </a:r>
            <a:r>
              <a:rPr lang="en-US" dirty="0" smtClean="0"/>
              <a:t>if they think long time ranchers have a wealth of info about a piece of ground, think of the traditional knowledge that Indian people have</a:t>
            </a:r>
            <a:r>
              <a:rPr lang="en-US" baseline="0" dirty="0" smtClean="0"/>
              <a:t> </a:t>
            </a:r>
            <a:r>
              <a:rPr lang="en-US" dirty="0" smtClean="0"/>
              <a:t>passed along through generations of oral history long before this country was even settled by non-Indian people.  Think</a:t>
            </a:r>
            <a:r>
              <a:rPr lang="en-US" baseline="0" dirty="0" smtClean="0"/>
              <a:t> of the time on the land.  My Dad and my maternal grandpa taught me about observation – when I’m out hiking I automatically see where something has bedded down or where there is a game trail or I notice scat and can tell you what animal passed thru.</a:t>
            </a:r>
            <a:r>
              <a:rPr lang="en-US" dirty="0" smtClean="0"/>
              <a:t>  Tribal traditional teachings have everything to do with natural systems and the interrelationship of our actions on the natural world.   Indian</a:t>
            </a:r>
            <a:r>
              <a:rPr lang="en-US" baseline="0" dirty="0" smtClean="0"/>
              <a:t> people have </a:t>
            </a:r>
            <a:r>
              <a:rPr lang="en-US" dirty="0" smtClean="0"/>
              <a:t>learned through years and years of observation and trial and error.   Ecosystem</a:t>
            </a:r>
            <a:r>
              <a:rPr lang="en-US" baseline="0" dirty="0" smtClean="0"/>
              <a:t> management was all the buzz </a:t>
            </a:r>
            <a:r>
              <a:rPr lang="en-US" baseline="0" dirty="0" smtClean="0"/>
              <a:t>when I joined the agency and </a:t>
            </a:r>
            <a:r>
              <a:rPr lang="en-US" baseline="0" dirty="0" smtClean="0"/>
              <a:t>I thought this is </a:t>
            </a:r>
            <a:r>
              <a:rPr lang="en-US" baseline="0" dirty="0" smtClean="0"/>
              <a:t>NOT </a:t>
            </a:r>
            <a:r>
              <a:rPr lang="en-US" baseline="0" dirty="0" smtClean="0"/>
              <a:t>new.   The interconnectedness of nature is all I learned about through traditional teachings.</a:t>
            </a:r>
          </a:p>
          <a:p>
            <a:pPr defTabSz="924458" eaLnBrk="1" hangingPunct="1">
              <a:defRPr/>
            </a:pPr>
            <a:endParaRPr lang="en-US" baseline="0" dirty="0" smtClean="0"/>
          </a:p>
          <a:p>
            <a:pPr defTabSz="924458" eaLnBrk="1" hangingPunct="1">
              <a:defRPr/>
            </a:pPr>
            <a:r>
              <a:rPr lang="en-US" baseline="0" dirty="0" smtClean="0"/>
              <a:t>Spiritual use – As an Indian person, it has been hard for me to understand why our spiritual use of the land and resources can be so difficult for others to put in context.   There is an area in Idaho that the </a:t>
            </a:r>
            <a:r>
              <a:rPr lang="en-US" baseline="0" dirty="0" err="1" smtClean="0"/>
              <a:t>Couer</a:t>
            </a:r>
            <a:r>
              <a:rPr lang="en-US" baseline="0" dirty="0" smtClean="0"/>
              <a:t> d’Alene Tribe considers very sacred.  A snowmobile outfitting operation had been permitted to use an area which included this sacred land…apparently the Tribe hadn’t been </a:t>
            </a:r>
            <a:r>
              <a:rPr lang="en-US" baseline="0" dirty="0" smtClean="0"/>
              <a:t>adequately consulted </a:t>
            </a:r>
            <a:r>
              <a:rPr lang="en-US" baseline="0" dirty="0" smtClean="0"/>
              <a:t>on the permit in the past so when it came up for renewal, they wanted the operation stopped in their sacred area.   My manager understood this need and he began work to try to reroute the snowmobile operation in issuing a new permit, but there were others including some of his staff who couldn’t understand why this was an issue for the tribe.  After all, the cultural resources were buried under about 10 feet of snow so they couldn’t get damaged.  So, I had to think of a way to provide that spiritual context.  I used Arlington </a:t>
            </a:r>
            <a:r>
              <a:rPr lang="en-US" baseline="0" dirty="0" smtClean="0"/>
              <a:t>cemetery </a:t>
            </a:r>
            <a:r>
              <a:rPr lang="en-US" baseline="0" dirty="0" smtClean="0"/>
              <a:t>as an example.   </a:t>
            </a:r>
            <a:endParaRPr lang="en-US" dirty="0" smtClean="0"/>
          </a:p>
          <a:p>
            <a:pPr eaLnBrk="1" hangingPunct="1"/>
            <a:endParaRPr lang="en-US" dirty="0" smtClean="0"/>
          </a:p>
          <a:p>
            <a:pPr defTabSz="924458" eaLnBrk="1" hangingPunct="1">
              <a:defRPr/>
            </a:pPr>
            <a:r>
              <a:rPr lang="en-US" dirty="0" smtClean="0"/>
              <a:t>*another area where we can do better is in our consideration of socio-economic considerations and concerns.   In my part of</a:t>
            </a:r>
            <a:r>
              <a:rPr lang="en-US" baseline="0" dirty="0" smtClean="0"/>
              <a:t> the world, when wildfires occur and we have a busy fire season, it is a boon to the area reservation economies.   They are reliant on firefighting for a significant portion of their population.  The converse is also true.   This is something we can discuss in our NEPA.  OR maybe a lot of tribal members are employed by an area mine.  Or maybe tourism is a big deal for the tribe and our action is going to enhance or detract from tourism, we should be able to discuss this.  </a:t>
            </a:r>
            <a:r>
              <a:rPr lang="en-US" dirty="0" smtClean="0"/>
              <a:t> Socio-Economics may mean consideration of tribal member dependence on subsistence uses and what proposed actions may have on those uses – looking at the potential impacts to resources associated with hunting, fishing, trapping, grazing and gathering.  We need to consider and document this in our NEPA.  </a:t>
            </a:r>
          </a:p>
          <a:p>
            <a:pPr eaLnBrk="1" hangingPunct="1"/>
            <a:endParaRPr lang="en-US" dirty="0" smtClean="0"/>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7A80AE3-545E-4390-BB16-C194ED75DB05}" type="slidenum">
              <a:rPr lang="en-US" smtClean="0"/>
              <a:pPr/>
              <a:t>9</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dirty="0" smtClean="0"/>
              <a:t>You know Tribes can be our strongest allies.  They also want healthy</a:t>
            </a:r>
            <a:r>
              <a:rPr lang="en-US" baseline="0" dirty="0" smtClean="0"/>
              <a:t> productive lands.  </a:t>
            </a:r>
            <a:r>
              <a:rPr lang="en-US" dirty="0" smtClean="0"/>
              <a:t>Many issues know</a:t>
            </a:r>
            <a:r>
              <a:rPr lang="en-US" baseline="0" dirty="0" smtClean="0"/>
              <a:t> no boundaries like weeds for example.  In Idaho, we work on these issues across jurisdictions.  The Nez Perce Tribe has bio control agents and we purchase bugs from them that we use to address weeds.  There are weed management associations which involve the counties, the state, the tribes and private land holders all working together…pooling resources and strategizing.</a:t>
            </a:r>
          </a:p>
          <a:p>
            <a:pPr eaLnBrk="1" hangingPunct="1"/>
            <a:endParaRPr lang="en-US" baseline="0" dirty="0" smtClean="0"/>
          </a:p>
          <a:p>
            <a:pPr eaLnBrk="1" hangingPunct="1"/>
            <a:r>
              <a:rPr lang="en-US" baseline="0" dirty="0" smtClean="0"/>
              <a:t>Figure out What’s in it for them?  When </a:t>
            </a:r>
            <a:r>
              <a:rPr lang="en-US" baseline="0" dirty="0" smtClean="0"/>
              <a:t>we work together we can accomplish much more than we can alone.</a:t>
            </a:r>
          </a:p>
          <a:p>
            <a:pPr eaLnBrk="1" hangingPunct="1"/>
            <a:endParaRPr lang="en-US" baseline="0" dirty="0" smtClean="0"/>
          </a:p>
          <a:p>
            <a:pPr eaLnBrk="1" hangingPunct="1"/>
            <a:r>
              <a:rPr lang="en-US" baseline="0" dirty="0" smtClean="0"/>
              <a:t>We have funded tribal greenhouses with the </a:t>
            </a:r>
            <a:r>
              <a:rPr lang="en-US" baseline="0" dirty="0" err="1" smtClean="0"/>
              <a:t>Sho</a:t>
            </a:r>
            <a:r>
              <a:rPr lang="en-US" baseline="0" dirty="0" smtClean="0"/>
              <a:t> Ban and </a:t>
            </a:r>
            <a:r>
              <a:rPr lang="en-US" baseline="0" dirty="0" err="1" smtClean="0"/>
              <a:t>Sho</a:t>
            </a:r>
            <a:r>
              <a:rPr lang="en-US" baseline="0" dirty="0" smtClean="0"/>
              <a:t> </a:t>
            </a:r>
            <a:r>
              <a:rPr lang="en-US" baseline="0" dirty="0" err="1" smtClean="0"/>
              <a:t>Pai</a:t>
            </a:r>
            <a:r>
              <a:rPr lang="en-US" baseline="0" dirty="0" smtClean="0"/>
              <a:t> tribes and the tribes involve the students through FFA</a:t>
            </a:r>
            <a:r>
              <a:rPr lang="en-US" baseline="0" dirty="0" smtClean="0"/>
              <a:t>.  It’s a total win </a:t>
            </a:r>
            <a:r>
              <a:rPr lang="en-US" baseline="0" dirty="0" err="1" smtClean="0"/>
              <a:t>win</a:t>
            </a:r>
            <a:r>
              <a:rPr lang="en-US" baseline="0" dirty="0" smtClean="0"/>
              <a:t>.</a:t>
            </a:r>
            <a:endParaRPr lang="en-US" baseline="0" dirty="0" smtClean="0"/>
          </a:p>
          <a:p>
            <a:pPr eaLnBrk="1" hangingPunct="1"/>
            <a:endParaRPr lang="en-US" baseline="0" dirty="0" smtClean="0"/>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eaLnBrk="1" hangingPunct="1">
                <a:defRPr/>
              </a:pPr>
              <a:endParaRPr kumimoji="1" lang="en-US"/>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eaLnBrk="1" hangingPunct="1">
                <a:defRPr/>
              </a:pPr>
              <a:endParaRPr kumimoji="1" lang="en-US"/>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eaLnBrk="1" hangingPunct="1">
                <a:defRPr/>
              </a:pPr>
              <a:endParaRPr kumimoji="1" lang="en-US"/>
            </a:p>
          </p:txBody>
        </p:sp>
        <p:grpSp>
          <p:nvGrpSpPr>
            <p:cNvPr id="8" name="Group 6"/>
            <p:cNvGrpSpPr>
              <a:grpSpLocks/>
            </p:cNvGrpSpPr>
            <p:nvPr/>
          </p:nvGrpSpPr>
          <p:grpSpPr bwMode="auto">
            <a:xfrm>
              <a:off x="4944" y="-1"/>
              <a:ext cx="816" cy="3976"/>
              <a:chOff x="4944" y="-1"/>
              <a:chExt cx="816" cy="3976"/>
            </a:xfrm>
          </p:grpSpPr>
          <p:grpSp>
            <p:nvGrpSpPr>
              <p:cNvPr id="20" name="Group 7"/>
              <p:cNvGrpSpPr>
                <a:grpSpLocks/>
              </p:cNvGrpSpPr>
              <p:nvPr userDrawn="1"/>
            </p:nvGrpSpPr>
            <p:grpSpPr bwMode="auto">
              <a:xfrm>
                <a:off x="5280" y="-1"/>
                <a:ext cx="480" cy="1432"/>
                <a:chOff x="5280" y="-1"/>
                <a:chExt cx="480" cy="1432"/>
              </a:xfrm>
            </p:grpSpPr>
            <p:grpSp>
              <p:nvGrpSpPr>
                <p:cNvPr id="41" name="Group 8"/>
                <p:cNvGrpSpPr>
                  <a:grpSpLocks/>
                </p:cNvGrpSpPr>
                <p:nvPr userDrawn="1"/>
              </p:nvGrpSpPr>
              <p:grpSpPr bwMode="auto">
                <a:xfrm rot="-5400000">
                  <a:off x="5486" y="-2"/>
                  <a:ext cx="174" cy="176"/>
                  <a:chOff x="1677" y="323"/>
                  <a:chExt cx="1690" cy="2560"/>
                </a:xfrm>
              </p:grpSpPr>
              <p:grpSp>
                <p:nvGrpSpPr>
                  <p:cNvPr id="50" name="Group 9"/>
                  <p:cNvGrpSpPr>
                    <a:grpSpLocks/>
                  </p:cNvGrpSpPr>
                  <p:nvPr/>
                </p:nvGrpSpPr>
                <p:grpSpPr bwMode="auto">
                  <a:xfrm>
                    <a:off x="1677" y="323"/>
                    <a:ext cx="1690" cy="2560"/>
                    <a:chOff x="1677" y="323"/>
                    <a:chExt cx="1690" cy="2560"/>
                  </a:xfrm>
                </p:grpSpPr>
                <p:sp>
                  <p:nvSpPr>
                    <p:cNvPr id="57" name="Freeform 10"/>
                    <p:cNvSpPr>
                      <a:spLocks/>
                    </p:cNvSpPr>
                    <p:nvPr/>
                  </p:nvSpPr>
                  <p:spPr bwMode="auto">
                    <a:xfrm>
                      <a:off x="213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8" name="Freeform 11"/>
                    <p:cNvSpPr>
                      <a:spLocks/>
                    </p:cNvSpPr>
                    <p:nvPr/>
                  </p:nvSpPr>
                  <p:spPr bwMode="auto">
                    <a:xfrm>
                      <a:off x="1677" y="381"/>
                      <a:ext cx="864"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sp>
                <p:nvSpPr>
                  <p:cNvPr id="51" name="Oval 12"/>
                  <p:cNvSpPr>
                    <a:spLocks noChangeArrowheads="1"/>
                  </p:cNvSpPr>
                  <p:nvPr/>
                </p:nvSpPr>
                <p:spPr bwMode="auto">
                  <a:xfrm>
                    <a:off x="2395" y="1428"/>
                    <a:ext cx="175" cy="247"/>
                  </a:xfrm>
                  <a:prstGeom prst="ellipse">
                    <a:avLst/>
                  </a:prstGeom>
                  <a:solidFill>
                    <a:srgbClr val="E7D6B7"/>
                  </a:solidFill>
                  <a:ln w="9525">
                    <a:noFill/>
                    <a:round/>
                    <a:headEnd/>
                    <a:tailEnd/>
                  </a:ln>
                  <a:effectLst/>
                </p:spPr>
                <p:txBody>
                  <a:bodyPr wrap="none" anchor="ctr"/>
                  <a:lstStyle/>
                  <a:p>
                    <a:pPr>
                      <a:defRPr/>
                    </a:pPr>
                    <a:endParaRPr lang="en-US"/>
                  </a:p>
                </p:txBody>
              </p:sp>
              <p:sp>
                <p:nvSpPr>
                  <p:cNvPr id="52" name="Freeform 13"/>
                  <p:cNvSpPr>
                    <a:spLocks/>
                  </p:cNvSpPr>
                  <p:nvPr/>
                </p:nvSpPr>
                <p:spPr bwMode="auto">
                  <a:xfrm>
                    <a:off x="261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3" name="Freeform 14"/>
                  <p:cNvSpPr>
                    <a:spLocks/>
                  </p:cNvSpPr>
                  <p:nvPr/>
                </p:nvSpPr>
                <p:spPr bwMode="auto">
                  <a:xfrm>
                    <a:off x="268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4" name="Freeform 15"/>
                  <p:cNvSpPr>
                    <a:spLocks/>
                  </p:cNvSpPr>
                  <p:nvPr/>
                </p:nvSpPr>
                <p:spPr bwMode="auto">
                  <a:xfrm>
                    <a:off x="2434"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6"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pic>
              <p:nvPicPr>
                <p:cNvPr id="42" name="Picture 18"/>
                <p:cNvPicPr>
                  <a:picLocks noChangeAspect="1" noChangeArrowheads="1"/>
                </p:cNvPicPr>
                <p:nvPr userDrawn="1"/>
              </p:nvPicPr>
              <p:blipFill>
                <a:blip r:embed="rId2" cstate="print"/>
                <a:srcRect/>
                <a:stretch>
                  <a:fillRect/>
                </a:stretch>
              </p:blipFill>
              <p:spPr bwMode="auto">
                <a:xfrm>
                  <a:off x="5280" y="144"/>
                  <a:ext cx="186" cy="183"/>
                </a:xfrm>
                <a:prstGeom prst="rect">
                  <a:avLst/>
                </a:prstGeom>
                <a:noFill/>
                <a:ln w="9525">
                  <a:noFill/>
                  <a:miter lim="800000"/>
                  <a:headEnd/>
                  <a:tailEnd/>
                </a:ln>
              </p:spPr>
            </p:pic>
            <p:pic>
              <p:nvPicPr>
                <p:cNvPr id="43" name="Picture 19"/>
                <p:cNvPicPr>
                  <a:picLocks noChangeAspect="1" noChangeArrowheads="1"/>
                </p:cNvPicPr>
                <p:nvPr userDrawn="1"/>
              </p:nvPicPr>
              <p:blipFill>
                <a:blip r:embed="rId2" cstate="print"/>
                <a:srcRect/>
                <a:stretch>
                  <a:fillRect/>
                </a:stretch>
              </p:blipFill>
              <p:spPr bwMode="auto">
                <a:xfrm>
                  <a:off x="5574" y="144"/>
                  <a:ext cx="186" cy="183"/>
                </a:xfrm>
                <a:prstGeom prst="rect">
                  <a:avLst/>
                </a:prstGeom>
                <a:noFill/>
                <a:ln w="9525">
                  <a:noFill/>
                  <a:miter lim="800000"/>
                  <a:headEnd/>
                  <a:tailEnd/>
                </a:ln>
              </p:spPr>
            </p:pic>
            <p:pic>
              <p:nvPicPr>
                <p:cNvPr id="44" name="Picture 20"/>
                <p:cNvPicPr>
                  <a:picLocks noChangeAspect="1" noChangeArrowheads="1"/>
                </p:cNvPicPr>
                <p:nvPr userDrawn="1"/>
              </p:nvPicPr>
              <p:blipFill>
                <a:blip r:embed="rId2" cstate="print"/>
                <a:srcRect/>
                <a:stretch>
                  <a:fillRect/>
                </a:stretch>
              </p:blipFill>
              <p:spPr bwMode="auto">
                <a:xfrm>
                  <a:off x="5424" y="336"/>
                  <a:ext cx="186" cy="183"/>
                </a:xfrm>
                <a:prstGeom prst="rect">
                  <a:avLst/>
                </a:prstGeom>
                <a:noFill/>
                <a:ln w="9525">
                  <a:noFill/>
                  <a:miter lim="800000"/>
                  <a:headEnd/>
                  <a:tailEnd/>
                </a:ln>
              </p:spPr>
            </p:pic>
            <p:pic>
              <p:nvPicPr>
                <p:cNvPr id="45" name="Picture 21"/>
                <p:cNvPicPr>
                  <a:picLocks noChangeAspect="1" noChangeArrowheads="1"/>
                </p:cNvPicPr>
                <p:nvPr userDrawn="1"/>
              </p:nvPicPr>
              <p:blipFill>
                <a:blip r:embed="rId2" cstate="print"/>
                <a:srcRect/>
                <a:stretch>
                  <a:fillRect/>
                </a:stretch>
              </p:blipFill>
              <p:spPr bwMode="auto">
                <a:xfrm>
                  <a:off x="5376" y="576"/>
                  <a:ext cx="186" cy="183"/>
                </a:xfrm>
                <a:prstGeom prst="rect">
                  <a:avLst/>
                </a:prstGeom>
                <a:noFill/>
                <a:ln w="9525">
                  <a:noFill/>
                  <a:miter lim="800000"/>
                  <a:headEnd/>
                  <a:tailEnd/>
                </a:ln>
              </p:spPr>
            </p:pic>
            <p:pic>
              <p:nvPicPr>
                <p:cNvPr id="46" name="Picture 22"/>
                <p:cNvPicPr>
                  <a:picLocks noChangeAspect="1" noChangeArrowheads="1"/>
                </p:cNvPicPr>
                <p:nvPr userDrawn="1"/>
              </p:nvPicPr>
              <p:blipFill>
                <a:blip r:embed="rId2" cstate="print"/>
                <a:srcRect/>
                <a:stretch>
                  <a:fillRect/>
                </a:stretch>
              </p:blipFill>
              <p:spPr bwMode="auto">
                <a:xfrm>
                  <a:off x="5574" y="528"/>
                  <a:ext cx="186" cy="183"/>
                </a:xfrm>
                <a:prstGeom prst="rect">
                  <a:avLst/>
                </a:prstGeom>
                <a:noFill/>
                <a:ln w="9525">
                  <a:noFill/>
                  <a:miter lim="800000"/>
                  <a:headEnd/>
                  <a:tailEnd/>
                </a:ln>
              </p:spPr>
            </p:pic>
            <p:pic>
              <p:nvPicPr>
                <p:cNvPr id="47" name="Picture 23"/>
                <p:cNvPicPr>
                  <a:picLocks noChangeAspect="1" noChangeArrowheads="1"/>
                </p:cNvPicPr>
                <p:nvPr userDrawn="1"/>
              </p:nvPicPr>
              <p:blipFill>
                <a:blip r:embed="rId2" cstate="print"/>
                <a:srcRect/>
                <a:stretch>
                  <a:fillRect/>
                </a:stretch>
              </p:blipFill>
              <p:spPr bwMode="auto">
                <a:xfrm>
                  <a:off x="5472" y="768"/>
                  <a:ext cx="186" cy="183"/>
                </a:xfrm>
                <a:prstGeom prst="rect">
                  <a:avLst/>
                </a:prstGeom>
                <a:noFill/>
                <a:ln w="9525">
                  <a:noFill/>
                  <a:miter lim="800000"/>
                  <a:headEnd/>
                  <a:tailEnd/>
                </a:ln>
              </p:spPr>
            </p:pic>
            <p:pic>
              <p:nvPicPr>
                <p:cNvPr id="48" name="Picture 24"/>
                <p:cNvPicPr>
                  <a:picLocks noChangeAspect="1" noChangeArrowheads="1"/>
                </p:cNvPicPr>
                <p:nvPr userDrawn="1"/>
              </p:nvPicPr>
              <p:blipFill>
                <a:blip r:embed="rId2" cstate="print"/>
                <a:srcRect/>
                <a:stretch>
                  <a:fillRect/>
                </a:stretch>
              </p:blipFill>
              <p:spPr bwMode="auto">
                <a:xfrm>
                  <a:off x="5574" y="1008"/>
                  <a:ext cx="186" cy="183"/>
                </a:xfrm>
                <a:prstGeom prst="rect">
                  <a:avLst/>
                </a:prstGeom>
                <a:noFill/>
                <a:ln w="9525">
                  <a:noFill/>
                  <a:miter lim="800000"/>
                  <a:headEnd/>
                  <a:tailEnd/>
                </a:ln>
              </p:spPr>
            </p:pic>
            <p:pic>
              <p:nvPicPr>
                <p:cNvPr id="49" name="Picture 25"/>
                <p:cNvPicPr>
                  <a:picLocks noChangeAspect="1" noChangeArrowheads="1"/>
                </p:cNvPicPr>
                <p:nvPr userDrawn="1"/>
              </p:nvPicPr>
              <p:blipFill>
                <a:blip r:embed="rId2" cstate="print"/>
                <a:srcRect/>
                <a:stretch>
                  <a:fillRect/>
                </a:stretch>
              </p:blipFill>
              <p:spPr bwMode="auto">
                <a:xfrm>
                  <a:off x="5574" y="1248"/>
                  <a:ext cx="186" cy="183"/>
                </a:xfrm>
                <a:prstGeom prst="rect">
                  <a:avLst/>
                </a:prstGeom>
                <a:noFill/>
                <a:ln w="9525">
                  <a:noFill/>
                  <a:miter lim="800000"/>
                  <a:headEnd/>
                  <a:tailEnd/>
                </a:ln>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cstate="print"/>
                <a:srcRect/>
                <a:stretch>
                  <a:fillRect/>
                </a:stretch>
              </p:blipFill>
              <p:spPr bwMode="auto">
                <a:xfrm>
                  <a:off x="5136" y="1008"/>
                  <a:ext cx="186" cy="183"/>
                </a:xfrm>
                <a:prstGeom prst="rect">
                  <a:avLst/>
                </a:prstGeom>
                <a:noFill/>
                <a:ln w="9525">
                  <a:noFill/>
                  <a:miter lim="800000"/>
                  <a:headEnd/>
                  <a:tailEnd/>
                </a:ln>
              </p:spPr>
            </p:pic>
            <p:pic>
              <p:nvPicPr>
                <p:cNvPr id="23" name="Picture 28"/>
                <p:cNvPicPr>
                  <a:picLocks noChangeAspect="1" noChangeArrowheads="1"/>
                </p:cNvPicPr>
                <p:nvPr userDrawn="1"/>
              </p:nvPicPr>
              <p:blipFill>
                <a:blip r:embed="rId2" cstate="print"/>
                <a:srcRect/>
                <a:stretch>
                  <a:fillRect/>
                </a:stretch>
              </p:blipFill>
              <p:spPr bwMode="auto">
                <a:xfrm>
                  <a:off x="5184" y="1200"/>
                  <a:ext cx="186" cy="183"/>
                </a:xfrm>
                <a:prstGeom prst="rect">
                  <a:avLst/>
                </a:prstGeom>
                <a:noFill/>
                <a:ln w="9525">
                  <a:noFill/>
                  <a:miter lim="800000"/>
                  <a:headEnd/>
                  <a:tailEnd/>
                </a:ln>
              </p:spPr>
            </p:pic>
            <p:pic>
              <p:nvPicPr>
                <p:cNvPr id="24" name="Picture 29"/>
                <p:cNvPicPr>
                  <a:picLocks noChangeAspect="1" noChangeArrowheads="1"/>
                </p:cNvPicPr>
                <p:nvPr userDrawn="1"/>
              </p:nvPicPr>
              <p:blipFill>
                <a:blip r:embed="rId2" cstate="print"/>
                <a:srcRect/>
                <a:stretch>
                  <a:fillRect/>
                </a:stretch>
              </p:blipFill>
              <p:spPr bwMode="auto">
                <a:xfrm>
                  <a:off x="5136" y="1584"/>
                  <a:ext cx="186" cy="183"/>
                </a:xfrm>
                <a:prstGeom prst="rect">
                  <a:avLst/>
                </a:prstGeom>
                <a:noFill/>
                <a:ln w="9525">
                  <a:noFill/>
                  <a:miter lim="800000"/>
                  <a:headEnd/>
                  <a:tailEnd/>
                </a:ln>
              </p:spPr>
            </p:pic>
            <p:pic>
              <p:nvPicPr>
                <p:cNvPr id="25" name="Picture 30"/>
                <p:cNvPicPr>
                  <a:picLocks noChangeAspect="1" noChangeArrowheads="1"/>
                </p:cNvPicPr>
                <p:nvPr userDrawn="1"/>
              </p:nvPicPr>
              <p:blipFill>
                <a:blip r:embed="rId2" cstate="print"/>
                <a:srcRect/>
                <a:stretch>
                  <a:fillRect/>
                </a:stretch>
              </p:blipFill>
              <p:spPr bwMode="auto">
                <a:xfrm>
                  <a:off x="5280" y="1728"/>
                  <a:ext cx="186" cy="183"/>
                </a:xfrm>
                <a:prstGeom prst="rect">
                  <a:avLst/>
                </a:prstGeom>
                <a:noFill/>
                <a:ln w="9525">
                  <a:noFill/>
                  <a:miter lim="800000"/>
                  <a:headEnd/>
                  <a:tailEnd/>
                </a:ln>
              </p:spPr>
            </p:pic>
            <p:pic>
              <p:nvPicPr>
                <p:cNvPr id="26" name="Picture 31"/>
                <p:cNvPicPr>
                  <a:picLocks noChangeAspect="1" noChangeArrowheads="1"/>
                </p:cNvPicPr>
                <p:nvPr userDrawn="1"/>
              </p:nvPicPr>
              <p:blipFill>
                <a:blip r:embed="rId2" cstate="print"/>
                <a:srcRect/>
                <a:stretch>
                  <a:fillRect/>
                </a:stretch>
              </p:blipFill>
              <p:spPr bwMode="auto">
                <a:xfrm>
                  <a:off x="5040" y="1824"/>
                  <a:ext cx="186" cy="183"/>
                </a:xfrm>
                <a:prstGeom prst="rect">
                  <a:avLst/>
                </a:prstGeom>
                <a:noFill/>
                <a:ln w="9525">
                  <a:noFill/>
                  <a:miter lim="800000"/>
                  <a:headEnd/>
                  <a:tailEnd/>
                </a:ln>
              </p:spPr>
            </p:pic>
            <p:pic>
              <p:nvPicPr>
                <p:cNvPr id="27" name="Picture 32"/>
                <p:cNvPicPr>
                  <a:picLocks noChangeAspect="1" noChangeArrowheads="1"/>
                </p:cNvPicPr>
                <p:nvPr userDrawn="1"/>
              </p:nvPicPr>
              <p:blipFill>
                <a:blip r:embed="rId2" cstate="print"/>
                <a:srcRect/>
                <a:stretch>
                  <a:fillRect/>
                </a:stretch>
              </p:blipFill>
              <p:spPr bwMode="auto">
                <a:xfrm>
                  <a:off x="5088" y="2016"/>
                  <a:ext cx="186" cy="183"/>
                </a:xfrm>
                <a:prstGeom prst="rect">
                  <a:avLst/>
                </a:prstGeom>
                <a:noFill/>
                <a:ln w="9525">
                  <a:noFill/>
                  <a:miter lim="800000"/>
                  <a:headEnd/>
                  <a:tailEnd/>
                </a:ln>
              </p:spPr>
            </p:pic>
            <p:pic>
              <p:nvPicPr>
                <p:cNvPr id="28" name="Picture 33"/>
                <p:cNvPicPr>
                  <a:picLocks noChangeAspect="1" noChangeArrowheads="1"/>
                </p:cNvPicPr>
                <p:nvPr userDrawn="1"/>
              </p:nvPicPr>
              <p:blipFill>
                <a:blip r:embed="rId2" cstate="print"/>
                <a:srcRect/>
                <a:stretch>
                  <a:fillRect/>
                </a:stretch>
              </p:blipFill>
              <p:spPr bwMode="auto">
                <a:xfrm>
                  <a:off x="5280" y="2064"/>
                  <a:ext cx="186" cy="183"/>
                </a:xfrm>
                <a:prstGeom prst="rect">
                  <a:avLst/>
                </a:prstGeom>
                <a:noFill/>
                <a:ln w="9525">
                  <a:noFill/>
                  <a:miter lim="800000"/>
                  <a:headEnd/>
                  <a:tailEnd/>
                </a:ln>
              </p:spPr>
            </p:pic>
            <p:pic>
              <p:nvPicPr>
                <p:cNvPr id="29" name="Picture 34"/>
                <p:cNvPicPr>
                  <a:picLocks noChangeAspect="1" noChangeArrowheads="1"/>
                </p:cNvPicPr>
                <p:nvPr userDrawn="1"/>
              </p:nvPicPr>
              <p:blipFill>
                <a:blip r:embed="rId2" cstate="print"/>
                <a:srcRect/>
                <a:stretch>
                  <a:fillRect/>
                </a:stretch>
              </p:blipFill>
              <p:spPr bwMode="auto">
                <a:xfrm>
                  <a:off x="5232" y="2352"/>
                  <a:ext cx="186" cy="183"/>
                </a:xfrm>
                <a:prstGeom prst="rect">
                  <a:avLst/>
                </a:prstGeom>
                <a:noFill/>
                <a:ln w="9525">
                  <a:noFill/>
                  <a:miter lim="800000"/>
                  <a:headEnd/>
                  <a:tailEnd/>
                </a:ln>
              </p:spPr>
            </p:pic>
            <p:pic>
              <p:nvPicPr>
                <p:cNvPr id="30" name="Picture 35"/>
                <p:cNvPicPr>
                  <a:picLocks noChangeAspect="1" noChangeArrowheads="1"/>
                </p:cNvPicPr>
                <p:nvPr userDrawn="1"/>
              </p:nvPicPr>
              <p:blipFill>
                <a:blip r:embed="rId2" cstate="print"/>
                <a:srcRect/>
                <a:stretch>
                  <a:fillRect/>
                </a:stretch>
              </p:blipFill>
              <p:spPr bwMode="auto">
                <a:xfrm>
                  <a:off x="4992" y="2208"/>
                  <a:ext cx="186" cy="183"/>
                </a:xfrm>
                <a:prstGeom prst="rect">
                  <a:avLst/>
                </a:prstGeom>
                <a:noFill/>
                <a:ln w="9525">
                  <a:noFill/>
                  <a:miter lim="800000"/>
                  <a:headEnd/>
                  <a:tailEnd/>
                </a:ln>
              </p:spPr>
            </p:pic>
            <p:pic>
              <p:nvPicPr>
                <p:cNvPr id="31" name="Picture 36"/>
                <p:cNvPicPr>
                  <a:picLocks noChangeAspect="1" noChangeArrowheads="1"/>
                </p:cNvPicPr>
                <p:nvPr userDrawn="1"/>
              </p:nvPicPr>
              <p:blipFill>
                <a:blip r:embed="rId2" cstate="print"/>
                <a:srcRect/>
                <a:stretch>
                  <a:fillRect/>
                </a:stretch>
              </p:blipFill>
              <p:spPr bwMode="auto">
                <a:xfrm>
                  <a:off x="4992" y="2448"/>
                  <a:ext cx="186" cy="183"/>
                </a:xfrm>
                <a:prstGeom prst="rect">
                  <a:avLst/>
                </a:prstGeom>
                <a:noFill/>
                <a:ln w="9525">
                  <a:noFill/>
                  <a:miter lim="800000"/>
                  <a:headEnd/>
                  <a:tailEnd/>
                </a:ln>
              </p:spPr>
            </p:pic>
            <p:pic>
              <p:nvPicPr>
                <p:cNvPr id="32" name="Picture 37"/>
                <p:cNvPicPr>
                  <a:picLocks noChangeAspect="1" noChangeArrowheads="1"/>
                </p:cNvPicPr>
                <p:nvPr userDrawn="1"/>
              </p:nvPicPr>
              <p:blipFill>
                <a:blip r:embed="rId2" cstate="print"/>
                <a:srcRect/>
                <a:stretch>
                  <a:fillRect/>
                </a:stretch>
              </p:blipFill>
              <p:spPr bwMode="auto">
                <a:xfrm>
                  <a:off x="5136" y="2592"/>
                  <a:ext cx="186" cy="183"/>
                </a:xfrm>
                <a:prstGeom prst="rect">
                  <a:avLst/>
                </a:prstGeom>
                <a:noFill/>
                <a:ln w="9525">
                  <a:noFill/>
                  <a:miter lim="800000"/>
                  <a:headEnd/>
                  <a:tailEnd/>
                </a:ln>
              </p:spPr>
            </p:pic>
            <p:pic>
              <p:nvPicPr>
                <p:cNvPr id="33" name="Picture 38"/>
                <p:cNvPicPr>
                  <a:picLocks noChangeAspect="1" noChangeArrowheads="1"/>
                </p:cNvPicPr>
                <p:nvPr userDrawn="1"/>
              </p:nvPicPr>
              <p:blipFill>
                <a:blip r:embed="rId2" cstate="print"/>
                <a:srcRect/>
                <a:stretch>
                  <a:fillRect/>
                </a:stretch>
              </p:blipFill>
              <p:spPr bwMode="auto">
                <a:xfrm>
                  <a:off x="5232" y="1392"/>
                  <a:ext cx="186" cy="183"/>
                </a:xfrm>
                <a:prstGeom prst="rect">
                  <a:avLst/>
                </a:prstGeom>
                <a:noFill/>
                <a:ln w="9525">
                  <a:noFill/>
                  <a:miter lim="800000"/>
                  <a:headEnd/>
                  <a:tailEnd/>
                </a:ln>
              </p:spPr>
            </p:pic>
            <p:pic>
              <p:nvPicPr>
                <p:cNvPr id="34" name="Picture 39"/>
                <p:cNvPicPr>
                  <a:picLocks noChangeAspect="1" noChangeArrowheads="1"/>
                </p:cNvPicPr>
                <p:nvPr userDrawn="1"/>
              </p:nvPicPr>
              <p:blipFill>
                <a:blip r:embed="rId2" cstate="print"/>
                <a:srcRect/>
                <a:stretch>
                  <a:fillRect/>
                </a:stretch>
              </p:blipFill>
              <p:spPr bwMode="auto">
                <a:xfrm>
                  <a:off x="4944" y="2736"/>
                  <a:ext cx="186" cy="183"/>
                </a:xfrm>
                <a:prstGeom prst="rect">
                  <a:avLst/>
                </a:prstGeom>
                <a:noFill/>
                <a:ln w="9525">
                  <a:noFill/>
                  <a:miter lim="800000"/>
                  <a:headEnd/>
                  <a:tailEnd/>
                </a:ln>
              </p:spPr>
            </p:pic>
            <p:pic>
              <p:nvPicPr>
                <p:cNvPr id="35" name="Picture 40"/>
                <p:cNvPicPr>
                  <a:picLocks noChangeAspect="1" noChangeArrowheads="1"/>
                </p:cNvPicPr>
                <p:nvPr userDrawn="1"/>
              </p:nvPicPr>
              <p:blipFill>
                <a:blip r:embed="rId2" cstate="print"/>
                <a:srcRect/>
                <a:stretch>
                  <a:fillRect/>
                </a:stretch>
              </p:blipFill>
              <p:spPr bwMode="auto">
                <a:xfrm>
                  <a:off x="4992" y="3072"/>
                  <a:ext cx="186" cy="183"/>
                </a:xfrm>
                <a:prstGeom prst="rect">
                  <a:avLst/>
                </a:prstGeom>
                <a:noFill/>
                <a:ln w="9525">
                  <a:noFill/>
                  <a:miter lim="800000"/>
                  <a:headEnd/>
                  <a:tailEnd/>
                </a:ln>
              </p:spPr>
            </p:pic>
            <p:pic>
              <p:nvPicPr>
                <p:cNvPr id="36" name="Picture 41"/>
                <p:cNvPicPr>
                  <a:picLocks noChangeAspect="1" noChangeArrowheads="1"/>
                </p:cNvPicPr>
                <p:nvPr userDrawn="1"/>
              </p:nvPicPr>
              <p:blipFill>
                <a:blip r:embed="rId2" cstate="print"/>
                <a:srcRect/>
                <a:stretch>
                  <a:fillRect/>
                </a:stretch>
              </p:blipFill>
              <p:spPr bwMode="auto">
                <a:xfrm>
                  <a:off x="5232" y="3312"/>
                  <a:ext cx="186" cy="183"/>
                </a:xfrm>
                <a:prstGeom prst="rect">
                  <a:avLst/>
                </a:prstGeom>
                <a:noFill/>
                <a:ln w="9525">
                  <a:noFill/>
                  <a:miter lim="800000"/>
                  <a:headEnd/>
                  <a:tailEnd/>
                </a:ln>
              </p:spPr>
            </p:pic>
            <p:pic>
              <p:nvPicPr>
                <p:cNvPr id="37" name="Picture 42"/>
                <p:cNvPicPr>
                  <a:picLocks noChangeAspect="1" noChangeArrowheads="1"/>
                </p:cNvPicPr>
                <p:nvPr userDrawn="1"/>
              </p:nvPicPr>
              <p:blipFill>
                <a:blip r:embed="rId2" cstate="print"/>
                <a:srcRect/>
                <a:stretch>
                  <a:fillRect/>
                </a:stretch>
              </p:blipFill>
              <p:spPr bwMode="auto">
                <a:xfrm>
                  <a:off x="4992" y="3408"/>
                  <a:ext cx="186" cy="183"/>
                </a:xfrm>
                <a:prstGeom prst="rect">
                  <a:avLst/>
                </a:prstGeom>
                <a:noFill/>
                <a:ln w="9525">
                  <a:noFill/>
                  <a:miter lim="800000"/>
                  <a:headEnd/>
                  <a:tailEnd/>
                </a:ln>
              </p:spPr>
            </p:pic>
            <p:pic>
              <p:nvPicPr>
                <p:cNvPr id="38" name="Picture 43"/>
                <p:cNvPicPr>
                  <a:picLocks noChangeAspect="1" noChangeArrowheads="1"/>
                </p:cNvPicPr>
                <p:nvPr userDrawn="1"/>
              </p:nvPicPr>
              <p:blipFill>
                <a:blip r:embed="rId2" cstate="print"/>
                <a:srcRect/>
                <a:stretch>
                  <a:fillRect/>
                </a:stretch>
              </p:blipFill>
              <p:spPr bwMode="auto">
                <a:xfrm>
                  <a:off x="5088" y="3552"/>
                  <a:ext cx="186" cy="183"/>
                </a:xfrm>
                <a:prstGeom prst="rect">
                  <a:avLst/>
                </a:prstGeom>
                <a:noFill/>
                <a:ln w="9525">
                  <a:noFill/>
                  <a:miter lim="800000"/>
                  <a:headEnd/>
                  <a:tailEnd/>
                </a:ln>
              </p:spPr>
            </p:pic>
            <p:pic>
              <p:nvPicPr>
                <p:cNvPr id="39" name="Picture 44"/>
                <p:cNvPicPr>
                  <a:picLocks noChangeAspect="1" noChangeArrowheads="1"/>
                </p:cNvPicPr>
                <p:nvPr userDrawn="1"/>
              </p:nvPicPr>
              <p:blipFill>
                <a:blip r:embed="rId2" cstate="print"/>
                <a:srcRect/>
                <a:stretch>
                  <a:fillRect/>
                </a:stretch>
              </p:blipFill>
              <p:spPr bwMode="auto">
                <a:xfrm>
                  <a:off x="4992" y="3792"/>
                  <a:ext cx="186" cy="183"/>
                </a:xfrm>
                <a:prstGeom prst="rect">
                  <a:avLst/>
                </a:prstGeom>
                <a:noFill/>
                <a:ln w="9525">
                  <a:noFill/>
                  <a:miter lim="800000"/>
                  <a:headEnd/>
                  <a:tailEnd/>
                </a:ln>
              </p:spPr>
            </p:pic>
            <p:pic>
              <p:nvPicPr>
                <p:cNvPr id="40" name="Picture 45"/>
                <p:cNvPicPr>
                  <a:picLocks noChangeAspect="1" noChangeArrowheads="1"/>
                </p:cNvPicPr>
                <p:nvPr userDrawn="1"/>
              </p:nvPicPr>
              <p:blipFill>
                <a:blip r:embed="rId2" cstate="print"/>
                <a:srcRect/>
                <a:stretch>
                  <a:fillRect/>
                </a:stretch>
              </p:blipFill>
              <p:spPr bwMode="auto">
                <a:xfrm>
                  <a:off x="5184" y="3696"/>
                  <a:ext cx="186" cy="183"/>
                </a:xfrm>
                <a:prstGeom prst="rect">
                  <a:avLst/>
                </a:prstGeom>
                <a:noFill/>
                <a:ln w="9525">
                  <a:noFill/>
                  <a:miter lim="800000"/>
                  <a:headEnd/>
                  <a:tailEnd/>
                </a:ln>
              </p:spPr>
            </p:pic>
          </p:grpSp>
        </p:grpSp>
        <p:sp>
          <p:nvSpPr>
            <p:cNvPr id="9"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12"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13"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cstate="print"/>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14"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5"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eaLnBrk="1" hangingPunct="1">
                <a:defRPr/>
              </a:pPr>
              <a:endParaRPr kumimoji="1" lang="en-US"/>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9"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eaLnBrk="1" hangingPunct="1">
                <a:defRPr/>
              </a:pPr>
              <a:endParaRPr kumimoji="1" lang="en-US"/>
            </a:p>
          </p:txBody>
        </p:sp>
      </p:grpSp>
      <p:sp>
        <p:nvSpPr>
          <p:cNvPr id="5177" name="Rectangle 57"/>
          <p:cNvSpPr>
            <a:spLocks noGrp="1" noChangeArrowheads="1"/>
          </p:cNvSpPr>
          <p:nvPr>
            <p:ph type="ctrTitle" sz="quarter"/>
          </p:nvPr>
        </p:nvSpPr>
        <p:spPr>
          <a:xfrm>
            <a:off x="685800" y="1370013"/>
            <a:ext cx="6965950" cy="2057400"/>
          </a:xfrm>
        </p:spPr>
        <p:txBody>
          <a:bodyPr/>
          <a:lstStyle>
            <a:lvl1pPr>
              <a:defRPr/>
            </a:lvl1pPr>
          </a:lstStyle>
          <a:p>
            <a:r>
              <a:rPr lang="en-US"/>
              <a:t>Click to edit Master title style</a:t>
            </a:r>
          </a:p>
        </p:txBody>
      </p:sp>
      <p:sp>
        <p:nvSpPr>
          <p:cNvPr id="5178"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en-US"/>
              <a:t>Click to edit Master subtitle style</a:t>
            </a:r>
          </a:p>
        </p:txBody>
      </p:sp>
      <p:sp>
        <p:nvSpPr>
          <p:cNvPr id="59" name="Rectangle 59"/>
          <p:cNvSpPr>
            <a:spLocks noGrp="1" noChangeArrowheads="1"/>
          </p:cNvSpPr>
          <p:nvPr>
            <p:ph type="dt" sz="quarter" idx="10"/>
          </p:nvPr>
        </p:nvSpPr>
        <p:spPr/>
        <p:txBody>
          <a:bodyPr/>
          <a:lstStyle>
            <a:lvl1pPr>
              <a:defRPr/>
            </a:lvl1pPr>
          </a:lstStyle>
          <a:p>
            <a:pPr>
              <a:defRPr/>
            </a:pPr>
            <a:endParaRPr lang="en-US"/>
          </a:p>
        </p:txBody>
      </p:sp>
      <p:sp>
        <p:nvSpPr>
          <p:cNvPr id="60" name="Rectangle 60"/>
          <p:cNvSpPr>
            <a:spLocks noGrp="1" noChangeArrowheads="1"/>
          </p:cNvSpPr>
          <p:nvPr>
            <p:ph type="ftr" sz="quarter" idx="11"/>
          </p:nvPr>
        </p:nvSpPr>
        <p:spPr/>
        <p:txBody>
          <a:bodyPr/>
          <a:lstStyle>
            <a:lvl1pPr>
              <a:defRPr/>
            </a:lvl1pPr>
          </a:lstStyle>
          <a:p>
            <a:pPr>
              <a:defRPr/>
            </a:pPr>
            <a:endParaRPr lang="en-US"/>
          </a:p>
        </p:txBody>
      </p:sp>
      <p:sp>
        <p:nvSpPr>
          <p:cNvPr id="61" name="Rectangle 61"/>
          <p:cNvSpPr>
            <a:spLocks noGrp="1" noChangeArrowheads="1"/>
          </p:cNvSpPr>
          <p:nvPr>
            <p:ph type="sldNum" sz="quarter" idx="12"/>
          </p:nvPr>
        </p:nvSpPr>
        <p:spPr/>
        <p:txBody>
          <a:bodyPr/>
          <a:lstStyle>
            <a:lvl1pPr>
              <a:defRPr/>
            </a:lvl1pPr>
          </a:lstStyle>
          <a:p>
            <a:pPr>
              <a:defRPr/>
            </a:pPr>
            <a:fld id="{3B90624D-C13C-4EA2-9FDB-21E4C1B2D1C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7F2AD734-6324-46F2-9859-C6CBF804CA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D90C1678-E8E8-4367-B58D-793FFE350C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8E5C5993-2188-4FAE-AE7E-011D6E2881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89F37BB1-8BB3-4D60-8FB1-FAECA067F7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9EA3A48B-B528-43BB-9E38-B33BB43E31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9"/>
          <p:cNvSpPr>
            <a:spLocks noGrp="1" noChangeArrowheads="1"/>
          </p:cNvSpPr>
          <p:nvPr>
            <p:ph type="dt" sz="half" idx="10"/>
          </p:nvPr>
        </p:nvSpPr>
        <p:spPr>
          <a:ln/>
        </p:spPr>
        <p:txBody>
          <a:bodyPr/>
          <a:lstStyle>
            <a:lvl1pPr>
              <a:defRPr/>
            </a:lvl1pPr>
          </a:lstStyle>
          <a:p>
            <a:pPr>
              <a:defRPr/>
            </a:pPr>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pPr>
              <a:defRPr/>
            </a:pPr>
            <a:fld id="{C27A15AE-9BDA-44D1-8DB9-5B45267D100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9"/>
          <p:cNvSpPr>
            <a:spLocks noGrp="1" noChangeArrowheads="1"/>
          </p:cNvSpPr>
          <p:nvPr>
            <p:ph type="dt" sz="half" idx="10"/>
          </p:nvPr>
        </p:nvSpPr>
        <p:spPr>
          <a:ln/>
        </p:spPr>
        <p:txBody>
          <a:bodyPr/>
          <a:lstStyle>
            <a:lvl1pPr>
              <a:defRPr/>
            </a:lvl1pPr>
          </a:lstStyle>
          <a:p>
            <a:pPr>
              <a:defRPr/>
            </a:pPr>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pPr>
              <a:defRPr/>
            </a:pPr>
            <a:fld id="{D99C0F90-7267-4343-852E-3D3F4E20582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pPr>
              <a:defRPr/>
            </a:pPr>
            <a:fld id="{21CE9ADD-6D1C-4892-94C3-64D2F6D841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28F61CFE-843F-4282-8CE7-8DDECB3977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B7692BDE-DD43-44CB-8CCF-5C687A6DCF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7CC98"/>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70700"/>
            <a:chOff x="0" y="0"/>
            <a:chExt cx="5770" cy="4328"/>
          </a:xfrm>
        </p:grpSpPr>
        <p:sp>
          <p:nvSpPr>
            <p:cNvPr id="409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eaLnBrk="1" hangingPunct="1">
                <a:defRPr/>
              </a:pPr>
              <a:endParaRPr kumimoji="1" lang="en-US"/>
            </a:p>
          </p:txBody>
        </p:sp>
        <p:sp>
          <p:nvSpPr>
            <p:cNvPr id="410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eaLnBrk="1" hangingPunct="1">
                <a:defRPr/>
              </a:pPr>
              <a:endParaRPr kumimoji="1" lang="en-US"/>
            </a:p>
          </p:txBody>
        </p:sp>
        <p:sp>
          <p:nvSpPr>
            <p:cNvPr id="410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eaLnBrk="1" hangingPunct="1">
                <a:defRPr/>
              </a:pPr>
              <a:endParaRPr kumimoji="1" lang="en-US"/>
            </a:p>
          </p:txBody>
        </p:sp>
        <p:grpSp>
          <p:nvGrpSpPr>
            <p:cNvPr id="1035" name="Group 6"/>
            <p:cNvGrpSpPr>
              <a:grpSpLocks/>
            </p:cNvGrpSpPr>
            <p:nvPr/>
          </p:nvGrpSpPr>
          <p:grpSpPr bwMode="auto">
            <a:xfrm>
              <a:off x="4944" y="1"/>
              <a:ext cx="816" cy="3974"/>
              <a:chOff x="4944" y="1"/>
              <a:chExt cx="816" cy="3974"/>
            </a:xfrm>
          </p:grpSpPr>
          <p:grpSp>
            <p:nvGrpSpPr>
              <p:cNvPr id="1047" name="Group 7"/>
              <p:cNvGrpSpPr>
                <a:grpSpLocks/>
              </p:cNvGrpSpPr>
              <p:nvPr userDrawn="1"/>
            </p:nvGrpSpPr>
            <p:grpSpPr bwMode="auto">
              <a:xfrm>
                <a:off x="5280" y="1"/>
                <a:ext cx="480" cy="1430"/>
                <a:chOff x="5280" y="1"/>
                <a:chExt cx="480" cy="1430"/>
              </a:xfrm>
            </p:grpSpPr>
            <p:grpSp>
              <p:nvGrpSpPr>
                <p:cNvPr id="1068" name="Group 8"/>
                <p:cNvGrpSpPr>
                  <a:grpSpLocks/>
                </p:cNvGrpSpPr>
                <p:nvPr userDrawn="1"/>
              </p:nvGrpSpPr>
              <p:grpSpPr bwMode="auto">
                <a:xfrm rot="-5400000">
                  <a:off x="5484" y="0"/>
                  <a:ext cx="174" cy="176"/>
                  <a:chOff x="1657" y="323"/>
                  <a:chExt cx="1691" cy="2560"/>
                </a:xfrm>
              </p:grpSpPr>
              <p:grpSp>
                <p:nvGrpSpPr>
                  <p:cNvPr id="1077" name="Group 9"/>
                  <p:cNvGrpSpPr>
                    <a:grpSpLocks/>
                  </p:cNvGrpSpPr>
                  <p:nvPr/>
                </p:nvGrpSpPr>
                <p:grpSpPr bwMode="auto">
                  <a:xfrm>
                    <a:off x="1657" y="323"/>
                    <a:ext cx="1691" cy="2560"/>
                    <a:chOff x="1657" y="323"/>
                    <a:chExt cx="1691" cy="2560"/>
                  </a:xfrm>
                </p:grpSpPr>
                <p:sp>
                  <p:nvSpPr>
                    <p:cNvPr id="4106" name="Freeform 10"/>
                    <p:cNvSpPr>
                      <a:spLocks/>
                    </p:cNvSpPr>
                    <p:nvPr/>
                  </p:nvSpPr>
                  <p:spPr bwMode="auto">
                    <a:xfrm>
                      <a:off x="213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4107" name="Freeform 11"/>
                    <p:cNvSpPr>
                      <a:spLocks/>
                    </p:cNvSpPr>
                    <p:nvPr/>
                  </p:nvSpPr>
                  <p:spPr bwMode="auto">
                    <a:xfrm>
                      <a:off x="1676"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sp>
                <p:nvSpPr>
                  <p:cNvPr id="4108"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en-US"/>
                  </a:p>
                </p:txBody>
              </p:sp>
              <p:sp>
                <p:nvSpPr>
                  <p:cNvPr id="4109" name="Freeform 13"/>
                  <p:cNvSpPr>
                    <a:spLocks/>
                  </p:cNvSpPr>
                  <p:nvPr/>
                </p:nvSpPr>
                <p:spPr bwMode="auto">
                  <a:xfrm>
                    <a:off x="261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4110" name="Freeform 14"/>
                  <p:cNvSpPr>
                    <a:spLocks/>
                  </p:cNvSpPr>
                  <p:nvPr/>
                </p:nvSpPr>
                <p:spPr bwMode="auto">
                  <a:xfrm>
                    <a:off x="268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4111" name="Freeform 15"/>
                  <p:cNvSpPr>
                    <a:spLocks/>
                  </p:cNvSpPr>
                  <p:nvPr/>
                </p:nvSpPr>
                <p:spPr bwMode="auto">
                  <a:xfrm>
                    <a:off x="2434"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4112"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4113"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pic>
              <p:nvPicPr>
                <p:cNvPr id="1069" name="Picture 18"/>
                <p:cNvPicPr>
                  <a:picLocks noChangeAspect="1" noChangeArrowheads="1"/>
                </p:cNvPicPr>
                <p:nvPr userDrawn="1"/>
              </p:nvPicPr>
              <p:blipFill>
                <a:blip r:embed="rId13" cstate="print"/>
                <a:srcRect/>
                <a:stretch>
                  <a:fillRect/>
                </a:stretch>
              </p:blipFill>
              <p:spPr bwMode="auto">
                <a:xfrm>
                  <a:off x="5280" y="144"/>
                  <a:ext cx="186" cy="183"/>
                </a:xfrm>
                <a:prstGeom prst="rect">
                  <a:avLst/>
                </a:prstGeom>
                <a:noFill/>
                <a:ln w="9525">
                  <a:noFill/>
                  <a:miter lim="800000"/>
                  <a:headEnd/>
                  <a:tailEnd/>
                </a:ln>
              </p:spPr>
            </p:pic>
            <p:pic>
              <p:nvPicPr>
                <p:cNvPr id="1070" name="Picture 19"/>
                <p:cNvPicPr>
                  <a:picLocks noChangeAspect="1" noChangeArrowheads="1"/>
                </p:cNvPicPr>
                <p:nvPr userDrawn="1"/>
              </p:nvPicPr>
              <p:blipFill>
                <a:blip r:embed="rId13" cstate="print"/>
                <a:srcRect/>
                <a:stretch>
                  <a:fillRect/>
                </a:stretch>
              </p:blipFill>
              <p:spPr bwMode="auto">
                <a:xfrm>
                  <a:off x="5574" y="144"/>
                  <a:ext cx="186" cy="183"/>
                </a:xfrm>
                <a:prstGeom prst="rect">
                  <a:avLst/>
                </a:prstGeom>
                <a:noFill/>
                <a:ln w="9525">
                  <a:noFill/>
                  <a:miter lim="800000"/>
                  <a:headEnd/>
                  <a:tailEnd/>
                </a:ln>
              </p:spPr>
            </p:pic>
            <p:pic>
              <p:nvPicPr>
                <p:cNvPr id="1071" name="Picture 20"/>
                <p:cNvPicPr>
                  <a:picLocks noChangeAspect="1" noChangeArrowheads="1"/>
                </p:cNvPicPr>
                <p:nvPr userDrawn="1"/>
              </p:nvPicPr>
              <p:blipFill>
                <a:blip r:embed="rId13" cstate="print"/>
                <a:srcRect/>
                <a:stretch>
                  <a:fillRect/>
                </a:stretch>
              </p:blipFill>
              <p:spPr bwMode="auto">
                <a:xfrm>
                  <a:off x="5424" y="336"/>
                  <a:ext cx="186" cy="183"/>
                </a:xfrm>
                <a:prstGeom prst="rect">
                  <a:avLst/>
                </a:prstGeom>
                <a:noFill/>
                <a:ln w="9525">
                  <a:noFill/>
                  <a:miter lim="800000"/>
                  <a:headEnd/>
                  <a:tailEnd/>
                </a:ln>
              </p:spPr>
            </p:pic>
            <p:pic>
              <p:nvPicPr>
                <p:cNvPr id="1072" name="Picture 21"/>
                <p:cNvPicPr>
                  <a:picLocks noChangeAspect="1" noChangeArrowheads="1"/>
                </p:cNvPicPr>
                <p:nvPr userDrawn="1"/>
              </p:nvPicPr>
              <p:blipFill>
                <a:blip r:embed="rId13" cstate="print"/>
                <a:srcRect/>
                <a:stretch>
                  <a:fillRect/>
                </a:stretch>
              </p:blipFill>
              <p:spPr bwMode="auto">
                <a:xfrm>
                  <a:off x="5376" y="576"/>
                  <a:ext cx="186" cy="183"/>
                </a:xfrm>
                <a:prstGeom prst="rect">
                  <a:avLst/>
                </a:prstGeom>
                <a:noFill/>
                <a:ln w="9525">
                  <a:noFill/>
                  <a:miter lim="800000"/>
                  <a:headEnd/>
                  <a:tailEnd/>
                </a:ln>
              </p:spPr>
            </p:pic>
            <p:pic>
              <p:nvPicPr>
                <p:cNvPr id="1073" name="Picture 22"/>
                <p:cNvPicPr>
                  <a:picLocks noChangeAspect="1" noChangeArrowheads="1"/>
                </p:cNvPicPr>
                <p:nvPr userDrawn="1"/>
              </p:nvPicPr>
              <p:blipFill>
                <a:blip r:embed="rId13" cstate="print"/>
                <a:srcRect/>
                <a:stretch>
                  <a:fillRect/>
                </a:stretch>
              </p:blipFill>
              <p:spPr bwMode="auto">
                <a:xfrm>
                  <a:off x="5574" y="528"/>
                  <a:ext cx="186" cy="183"/>
                </a:xfrm>
                <a:prstGeom prst="rect">
                  <a:avLst/>
                </a:prstGeom>
                <a:noFill/>
                <a:ln w="9525">
                  <a:noFill/>
                  <a:miter lim="800000"/>
                  <a:headEnd/>
                  <a:tailEnd/>
                </a:ln>
              </p:spPr>
            </p:pic>
            <p:pic>
              <p:nvPicPr>
                <p:cNvPr id="1074" name="Picture 23"/>
                <p:cNvPicPr>
                  <a:picLocks noChangeAspect="1" noChangeArrowheads="1"/>
                </p:cNvPicPr>
                <p:nvPr userDrawn="1"/>
              </p:nvPicPr>
              <p:blipFill>
                <a:blip r:embed="rId13" cstate="print"/>
                <a:srcRect/>
                <a:stretch>
                  <a:fillRect/>
                </a:stretch>
              </p:blipFill>
              <p:spPr bwMode="auto">
                <a:xfrm>
                  <a:off x="5472" y="768"/>
                  <a:ext cx="186" cy="183"/>
                </a:xfrm>
                <a:prstGeom prst="rect">
                  <a:avLst/>
                </a:prstGeom>
                <a:noFill/>
                <a:ln w="9525">
                  <a:noFill/>
                  <a:miter lim="800000"/>
                  <a:headEnd/>
                  <a:tailEnd/>
                </a:ln>
              </p:spPr>
            </p:pic>
            <p:pic>
              <p:nvPicPr>
                <p:cNvPr id="1075" name="Picture 24"/>
                <p:cNvPicPr>
                  <a:picLocks noChangeAspect="1" noChangeArrowheads="1"/>
                </p:cNvPicPr>
                <p:nvPr userDrawn="1"/>
              </p:nvPicPr>
              <p:blipFill>
                <a:blip r:embed="rId13" cstate="print"/>
                <a:srcRect/>
                <a:stretch>
                  <a:fillRect/>
                </a:stretch>
              </p:blipFill>
              <p:spPr bwMode="auto">
                <a:xfrm>
                  <a:off x="5574" y="1008"/>
                  <a:ext cx="186" cy="183"/>
                </a:xfrm>
                <a:prstGeom prst="rect">
                  <a:avLst/>
                </a:prstGeom>
                <a:noFill/>
                <a:ln w="9525">
                  <a:noFill/>
                  <a:miter lim="800000"/>
                  <a:headEnd/>
                  <a:tailEnd/>
                </a:ln>
              </p:spPr>
            </p:pic>
            <p:pic>
              <p:nvPicPr>
                <p:cNvPr id="1076" name="Picture 25"/>
                <p:cNvPicPr>
                  <a:picLocks noChangeAspect="1" noChangeArrowheads="1"/>
                </p:cNvPicPr>
                <p:nvPr userDrawn="1"/>
              </p:nvPicPr>
              <p:blipFill>
                <a:blip r:embed="rId13" cstate="print"/>
                <a:srcRect/>
                <a:stretch>
                  <a:fillRect/>
                </a:stretch>
              </p:blipFill>
              <p:spPr bwMode="auto">
                <a:xfrm>
                  <a:off x="5574" y="1248"/>
                  <a:ext cx="186" cy="183"/>
                </a:xfrm>
                <a:prstGeom prst="rect">
                  <a:avLst/>
                </a:prstGeom>
                <a:noFill/>
                <a:ln w="9525">
                  <a:noFill/>
                  <a:miter lim="800000"/>
                  <a:headEnd/>
                  <a:tailEnd/>
                </a:ln>
              </p:spPr>
            </p:pic>
          </p:grpSp>
          <p:grpSp>
            <p:nvGrpSpPr>
              <p:cNvPr id="1048" name="Group 26"/>
              <p:cNvGrpSpPr>
                <a:grpSpLocks/>
              </p:cNvGrpSpPr>
              <p:nvPr userDrawn="1"/>
            </p:nvGrpSpPr>
            <p:grpSpPr bwMode="auto">
              <a:xfrm>
                <a:off x="4944" y="1008"/>
                <a:ext cx="522" cy="2967"/>
                <a:chOff x="4944" y="1008"/>
                <a:chExt cx="522" cy="2967"/>
              </a:xfrm>
            </p:grpSpPr>
            <p:pic>
              <p:nvPicPr>
                <p:cNvPr id="1049" name="Picture 27"/>
                <p:cNvPicPr>
                  <a:picLocks noChangeAspect="1" noChangeArrowheads="1"/>
                </p:cNvPicPr>
                <p:nvPr userDrawn="1"/>
              </p:nvPicPr>
              <p:blipFill>
                <a:blip r:embed="rId13" cstate="print"/>
                <a:srcRect/>
                <a:stretch>
                  <a:fillRect/>
                </a:stretch>
              </p:blipFill>
              <p:spPr bwMode="auto">
                <a:xfrm>
                  <a:off x="5136" y="1008"/>
                  <a:ext cx="186" cy="183"/>
                </a:xfrm>
                <a:prstGeom prst="rect">
                  <a:avLst/>
                </a:prstGeom>
                <a:noFill/>
                <a:ln w="9525">
                  <a:noFill/>
                  <a:miter lim="800000"/>
                  <a:headEnd/>
                  <a:tailEnd/>
                </a:ln>
              </p:spPr>
            </p:pic>
            <p:pic>
              <p:nvPicPr>
                <p:cNvPr id="1050" name="Picture 28"/>
                <p:cNvPicPr>
                  <a:picLocks noChangeAspect="1" noChangeArrowheads="1"/>
                </p:cNvPicPr>
                <p:nvPr userDrawn="1"/>
              </p:nvPicPr>
              <p:blipFill>
                <a:blip r:embed="rId13" cstate="print"/>
                <a:srcRect/>
                <a:stretch>
                  <a:fillRect/>
                </a:stretch>
              </p:blipFill>
              <p:spPr bwMode="auto">
                <a:xfrm>
                  <a:off x="5184" y="1200"/>
                  <a:ext cx="186" cy="183"/>
                </a:xfrm>
                <a:prstGeom prst="rect">
                  <a:avLst/>
                </a:prstGeom>
                <a:noFill/>
                <a:ln w="9525">
                  <a:noFill/>
                  <a:miter lim="800000"/>
                  <a:headEnd/>
                  <a:tailEnd/>
                </a:ln>
              </p:spPr>
            </p:pic>
            <p:pic>
              <p:nvPicPr>
                <p:cNvPr id="1051" name="Picture 29"/>
                <p:cNvPicPr>
                  <a:picLocks noChangeAspect="1" noChangeArrowheads="1"/>
                </p:cNvPicPr>
                <p:nvPr userDrawn="1"/>
              </p:nvPicPr>
              <p:blipFill>
                <a:blip r:embed="rId13" cstate="print"/>
                <a:srcRect/>
                <a:stretch>
                  <a:fillRect/>
                </a:stretch>
              </p:blipFill>
              <p:spPr bwMode="auto">
                <a:xfrm>
                  <a:off x="5136" y="1584"/>
                  <a:ext cx="186" cy="183"/>
                </a:xfrm>
                <a:prstGeom prst="rect">
                  <a:avLst/>
                </a:prstGeom>
                <a:noFill/>
                <a:ln w="9525">
                  <a:noFill/>
                  <a:miter lim="800000"/>
                  <a:headEnd/>
                  <a:tailEnd/>
                </a:ln>
              </p:spPr>
            </p:pic>
            <p:pic>
              <p:nvPicPr>
                <p:cNvPr id="1052" name="Picture 30"/>
                <p:cNvPicPr>
                  <a:picLocks noChangeAspect="1" noChangeArrowheads="1"/>
                </p:cNvPicPr>
                <p:nvPr userDrawn="1"/>
              </p:nvPicPr>
              <p:blipFill>
                <a:blip r:embed="rId13" cstate="print"/>
                <a:srcRect/>
                <a:stretch>
                  <a:fillRect/>
                </a:stretch>
              </p:blipFill>
              <p:spPr bwMode="auto">
                <a:xfrm>
                  <a:off x="5280" y="1728"/>
                  <a:ext cx="186" cy="183"/>
                </a:xfrm>
                <a:prstGeom prst="rect">
                  <a:avLst/>
                </a:prstGeom>
                <a:noFill/>
                <a:ln w="9525">
                  <a:noFill/>
                  <a:miter lim="800000"/>
                  <a:headEnd/>
                  <a:tailEnd/>
                </a:ln>
              </p:spPr>
            </p:pic>
            <p:pic>
              <p:nvPicPr>
                <p:cNvPr id="1053" name="Picture 31"/>
                <p:cNvPicPr>
                  <a:picLocks noChangeAspect="1" noChangeArrowheads="1"/>
                </p:cNvPicPr>
                <p:nvPr userDrawn="1"/>
              </p:nvPicPr>
              <p:blipFill>
                <a:blip r:embed="rId13" cstate="print"/>
                <a:srcRect/>
                <a:stretch>
                  <a:fillRect/>
                </a:stretch>
              </p:blipFill>
              <p:spPr bwMode="auto">
                <a:xfrm>
                  <a:off x="5040" y="1824"/>
                  <a:ext cx="186" cy="183"/>
                </a:xfrm>
                <a:prstGeom prst="rect">
                  <a:avLst/>
                </a:prstGeom>
                <a:noFill/>
                <a:ln w="9525">
                  <a:noFill/>
                  <a:miter lim="800000"/>
                  <a:headEnd/>
                  <a:tailEnd/>
                </a:ln>
              </p:spPr>
            </p:pic>
            <p:pic>
              <p:nvPicPr>
                <p:cNvPr id="1054" name="Picture 32"/>
                <p:cNvPicPr>
                  <a:picLocks noChangeAspect="1" noChangeArrowheads="1"/>
                </p:cNvPicPr>
                <p:nvPr userDrawn="1"/>
              </p:nvPicPr>
              <p:blipFill>
                <a:blip r:embed="rId13" cstate="print"/>
                <a:srcRect/>
                <a:stretch>
                  <a:fillRect/>
                </a:stretch>
              </p:blipFill>
              <p:spPr bwMode="auto">
                <a:xfrm>
                  <a:off x="5088" y="2016"/>
                  <a:ext cx="186" cy="183"/>
                </a:xfrm>
                <a:prstGeom prst="rect">
                  <a:avLst/>
                </a:prstGeom>
                <a:noFill/>
                <a:ln w="9525">
                  <a:noFill/>
                  <a:miter lim="800000"/>
                  <a:headEnd/>
                  <a:tailEnd/>
                </a:ln>
              </p:spPr>
            </p:pic>
            <p:pic>
              <p:nvPicPr>
                <p:cNvPr id="1055" name="Picture 33"/>
                <p:cNvPicPr>
                  <a:picLocks noChangeAspect="1" noChangeArrowheads="1"/>
                </p:cNvPicPr>
                <p:nvPr userDrawn="1"/>
              </p:nvPicPr>
              <p:blipFill>
                <a:blip r:embed="rId13" cstate="print"/>
                <a:srcRect/>
                <a:stretch>
                  <a:fillRect/>
                </a:stretch>
              </p:blipFill>
              <p:spPr bwMode="auto">
                <a:xfrm>
                  <a:off x="5280" y="2064"/>
                  <a:ext cx="186" cy="183"/>
                </a:xfrm>
                <a:prstGeom prst="rect">
                  <a:avLst/>
                </a:prstGeom>
                <a:noFill/>
                <a:ln w="9525">
                  <a:noFill/>
                  <a:miter lim="800000"/>
                  <a:headEnd/>
                  <a:tailEnd/>
                </a:ln>
              </p:spPr>
            </p:pic>
            <p:pic>
              <p:nvPicPr>
                <p:cNvPr id="1056" name="Picture 34"/>
                <p:cNvPicPr>
                  <a:picLocks noChangeAspect="1" noChangeArrowheads="1"/>
                </p:cNvPicPr>
                <p:nvPr userDrawn="1"/>
              </p:nvPicPr>
              <p:blipFill>
                <a:blip r:embed="rId13" cstate="print"/>
                <a:srcRect/>
                <a:stretch>
                  <a:fillRect/>
                </a:stretch>
              </p:blipFill>
              <p:spPr bwMode="auto">
                <a:xfrm>
                  <a:off x="5232" y="2352"/>
                  <a:ext cx="186" cy="183"/>
                </a:xfrm>
                <a:prstGeom prst="rect">
                  <a:avLst/>
                </a:prstGeom>
                <a:noFill/>
                <a:ln w="9525">
                  <a:noFill/>
                  <a:miter lim="800000"/>
                  <a:headEnd/>
                  <a:tailEnd/>
                </a:ln>
              </p:spPr>
            </p:pic>
            <p:pic>
              <p:nvPicPr>
                <p:cNvPr id="1057" name="Picture 35"/>
                <p:cNvPicPr>
                  <a:picLocks noChangeAspect="1" noChangeArrowheads="1"/>
                </p:cNvPicPr>
                <p:nvPr userDrawn="1"/>
              </p:nvPicPr>
              <p:blipFill>
                <a:blip r:embed="rId13" cstate="print"/>
                <a:srcRect/>
                <a:stretch>
                  <a:fillRect/>
                </a:stretch>
              </p:blipFill>
              <p:spPr bwMode="auto">
                <a:xfrm>
                  <a:off x="4992" y="2208"/>
                  <a:ext cx="186" cy="183"/>
                </a:xfrm>
                <a:prstGeom prst="rect">
                  <a:avLst/>
                </a:prstGeom>
                <a:noFill/>
                <a:ln w="9525">
                  <a:noFill/>
                  <a:miter lim="800000"/>
                  <a:headEnd/>
                  <a:tailEnd/>
                </a:ln>
              </p:spPr>
            </p:pic>
            <p:pic>
              <p:nvPicPr>
                <p:cNvPr id="1058" name="Picture 36"/>
                <p:cNvPicPr>
                  <a:picLocks noChangeAspect="1" noChangeArrowheads="1"/>
                </p:cNvPicPr>
                <p:nvPr userDrawn="1"/>
              </p:nvPicPr>
              <p:blipFill>
                <a:blip r:embed="rId13" cstate="print"/>
                <a:srcRect/>
                <a:stretch>
                  <a:fillRect/>
                </a:stretch>
              </p:blipFill>
              <p:spPr bwMode="auto">
                <a:xfrm>
                  <a:off x="4992" y="2448"/>
                  <a:ext cx="186" cy="183"/>
                </a:xfrm>
                <a:prstGeom prst="rect">
                  <a:avLst/>
                </a:prstGeom>
                <a:noFill/>
                <a:ln w="9525">
                  <a:noFill/>
                  <a:miter lim="800000"/>
                  <a:headEnd/>
                  <a:tailEnd/>
                </a:ln>
              </p:spPr>
            </p:pic>
            <p:pic>
              <p:nvPicPr>
                <p:cNvPr id="1059" name="Picture 37"/>
                <p:cNvPicPr>
                  <a:picLocks noChangeAspect="1" noChangeArrowheads="1"/>
                </p:cNvPicPr>
                <p:nvPr userDrawn="1"/>
              </p:nvPicPr>
              <p:blipFill>
                <a:blip r:embed="rId13" cstate="print"/>
                <a:srcRect/>
                <a:stretch>
                  <a:fillRect/>
                </a:stretch>
              </p:blipFill>
              <p:spPr bwMode="auto">
                <a:xfrm>
                  <a:off x="5136" y="2592"/>
                  <a:ext cx="186" cy="183"/>
                </a:xfrm>
                <a:prstGeom prst="rect">
                  <a:avLst/>
                </a:prstGeom>
                <a:noFill/>
                <a:ln w="9525">
                  <a:noFill/>
                  <a:miter lim="800000"/>
                  <a:headEnd/>
                  <a:tailEnd/>
                </a:ln>
              </p:spPr>
            </p:pic>
            <p:pic>
              <p:nvPicPr>
                <p:cNvPr id="1060" name="Picture 38"/>
                <p:cNvPicPr>
                  <a:picLocks noChangeAspect="1" noChangeArrowheads="1"/>
                </p:cNvPicPr>
                <p:nvPr userDrawn="1"/>
              </p:nvPicPr>
              <p:blipFill>
                <a:blip r:embed="rId13" cstate="print"/>
                <a:srcRect/>
                <a:stretch>
                  <a:fillRect/>
                </a:stretch>
              </p:blipFill>
              <p:spPr bwMode="auto">
                <a:xfrm>
                  <a:off x="5232" y="1392"/>
                  <a:ext cx="186" cy="183"/>
                </a:xfrm>
                <a:prstGeom prst="rect">
                  <a:avLst/>
                </a:prstGeom>
                <a:noFill/>
                <a:ln w="9525">
                  <a:noFill/>
                  <a:miter lim="800000"/>
                  <a:headEnd/>
                  <a:tailEnd/>
                </a:ln>
              </p:spPr>
            </p:pic>
            <p:pic>
              <p:nvPicPr>
                <p:cNvPr id="1061" name="Picture 39"/>
                <p:cNvPicPr>
                  <a:picLocks noChangeAspect="1" noChangeArrowheads="1"/>
                </p:cNvPicPr>
                <p:nvPr userDrawn="1"/>
              </p:nvPicPr>
              <p:blipFill>
                <a:blip r:embed="rId13" cstate="print"/>
                <a:srcRect/>
                <a:stretch>
                  <a:fillRect/>
                </a:stretch>
              </p:blipFill>
              <p:spPr bwMode="auto">
                <a:xfrm>
                  <a:off x="4944" y="2736"/>
                  <a:ext cx="186" cy="183"/>
                </a:xfrm>
                <a:prstGeom prst="rect">
                  <a:avLst/>
                </a:prstGeom>
                <a:noFill/>
                <a:ln w="9525">
                  <a:noFill/>
                  <a:miter lim="800000"/>
                  <a:headEnd/>
                  <a:tailEnd/>
                </a:ln>
              </p:spPr>
            </p:pic>
            <p:pic>
              <p:nvPicPr>
                <p:cNvPr id="1062" name="Picture 40"/>
                <p:cNvPicPr>
                  <a:picLocks noChangeAspect="1" noChangeArrowheads="1"/>
                </p:cNvPicPr>
                <p:nvPr userDrawn="1"/>
              </p:nvPicPr>
              <p:blipFill>
                <a:blip r:embed="rId13" cstate="print"/>
                <a:srcRect/>
                <a:stretch>
                  <a:fillRect/>
                </a:stretch>
              </p:blipFill>
              <p:spPr bwMode="auto">
                <a:xfrm>
                  <a:off x="4992" y="3072"/>
                  <a:ext cx="186" cy="183"/>
                </a:xfrm>
                <a:prstGeom prst="rect">
                  <a:avLst/>
                </a:prstGeom>
                <a:noFill/>
                <a:ln w="9525">
                  <a:noFill/>
                  <a:miter lim="800000"/>
                  <a:headEnd/>
                  <a:tailEnd/>
                </a:ln>
              </p:spPr>
            </p:pic>
            <p:pic>
              <p:nvPicPr>
                <p:cNvPr id="1063" name="Picture 41"/>
                <p:cNvPicPr>
                  <a:picLocks noChangeAspect="1" noChangeArrowheads="1"/>
                </p:cNvPicPr>
                <p:nvPr userDrawn="1"/>
              </p:nvPicPr>
              <p:blipFill>
                <a:blip r:embed="rId13" cstate="print"/>
                <a:srcRect/>
                <a:stretch>
                  <a:fillRect/>
                </a:stretch>
              </p:blipFill>
              <p:spPr bwMode="auto">
                <a:xfrm>
                  <a:off x="5232" y="3312"/>
                  <a:ext cx="186" cy="183"/>
                </a:xfrm>
                <a:prstGeom prst="rect">
                  <a:avLst/>
                </a:prstGeom>
                <a:noFill/>
                <a:ln w="9525">
                  <a:noFill/>
                  <a:miter lim="800000"/>
                  <a:headEnd/>
                  <a:tailEnd/>
                </a:ln>
              </p:spPr>
            </p:pic>
            <p:pic>
              <p:nvPicPr>
                <p:cNvPr id="1064" name="Picture 42"/>
                <p:cNvPicPr>
                  <a:picLocks noChangeAspect="1" noChangeArrowheads="1"/>
                </p:cNvPicPr>
                <p:nvPr userDrawn="1"/>
              </p:nvPicPr>
              <p:blipFill>
                <a:blip r:embed="rId13" cstate="print"/>
                <a:srcRect/>
                <a:stretch>
                  <a:fillRect/>
                </a:stretch>
              </p:blipFill>
              <p:spPr bwMode="auto">
                <a:xfrm>
                  <a:off x="4992" y="3408"/>
                  <a:ext cx="186" cy="183"/>
                </a:xfrm>
                <a:prstGeom prst="rect">
                  <a:avLst/>
                </a:prstGeom>
                <a:noFill/>
                <a:ln w="9525">
                  <a:noFill/>
                  <a:miter lim="800000"/>
                  <a:headEnd/>
                  <a:tailEnd/>
                </a:ln>
              </p:spPr>
            </p:pic>
            <p:pic>
              <p:nvPicPr>
                <p:cNvPr id="1065" name="Picture 43"/>
                <p:cNvPicPr>
                  <a:picLocks noChangeAspect="1" noChangeArrowheads="1"/>
                </p:cNvPicPr>
                <p:nvPr userDrawn="1"/>
              </p:nvPicPr>
              <p:blipFill>
                <a:blip r:embed="rId13" cstate="print"/>
                <a:srcRect/>
                <a:stretch>
                  <a:fillRect/>
                </a:stretch>
              </p:blipFill>
              <p:spPr bwMode="auto">
                <a:xfrm>
                  <a:off x="5088" y="3552"/>
                  <a:ext cx="186" cy="183"/>
                </a:xfrm>
                <a:prstGeom prst="rect">
                  <a:avLst/>
                </a:prstGeom>
                <a:noFill/>
                <a:ln w="9525">
                  <a:noFill/>
                  <a:miter lim="800000"/>
                  <a:headEnd/>
                  <a:tailEnd/>
                </a:ln>
              </p:spPr>
            </p:pic>
            <p:pic>
              <p:nvPicPr>
                <p:cNvPr id="1066" name="Picture 44"/>
                <p:cNvPicPr>
                  <a:picLocks noChangeAspect="1" noChangeArrowheads="1"/>
                </p:cNvPicPr>
                <p:nvPr userDrawn="1"/>
              </p:nvPicPr>
              <p:blipFill>
                <a:blip r:embed="rId13" cstate="print"/>
                <a:srcRect/>
                <a:stretch>
                  <a:fillRect/>
                </a:stretch>
              </p:blipFill>
              <p:spPr bwMode="auto">
                <a:xfrm>
                  <a:off x="4992" y="3792"/>
                  <a:ext cx="186" cy="183"/>
                </a:xfrm>
                <a:prstGeom prst="rect">
                  <a:avLst/>
                </a:prstGeom>
                <a:noFill/>
                <a:ln w="9525">
                  <a:noFill/>
                  <a:miter lim="800000"/>
                  <a:headEnd/>
                  <a:tailEnd/>
                </a:ln>
              </p:spPr>
            </p:pic>
            <p:pic>
              <p:nvPicPr>
                <p:cNvPr id="1067" name="Picture 45"/>
                <p:cNvPicPr>
                  <a:picLocks noChangeAspect="1" noChangeArrowheads="1"/>
                </p:cNvPicPr>
                <p:nvPr userDrawn="1"/>
              </p:nvPicPr>
              <p:blipFill>
                <a:blip r:embed="rId13" cstate="print"/>
                <a:srcRect/>
                <a:stretch>
                  <a:fillRect/>
                </a:stretch>
              </p:blipFill>
              <p:spPr bwMode="auto">
                <a:xfrm>
                  <a:off x="5184" y="3696"/>
                  <a:ext cx="186" cy="183"/>
                </a:xfrm>
                <a:prstGeom prst="rect">
                  <a:avLst/>
                </a:prstGeom>
                <a:noFill/>
                <a:ln w="9525">
                  <a:noFill/>
                  <a:miter lim="800000"/>
                  <a:headEnd/>
                  <a:tailEnd/>
                </a:ln>
              </p:spPr>
            </p:pic>
          </p:grpSp>
        </p:grpSp>
        <p:sp>
          <p:nvSpPr>
            <p:cNvPr id="4142"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143"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144"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4145"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cstate="print"/>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4146"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cstate="print"/>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4147"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148"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p>
          </p:txBody>
        </p:sp>
        <p:sp>
          <p:nvSpPr>
            <p:cNvPr id="4149"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415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eaLnBrk="1" hangingPunct="1">
                <a:defRPr/>
              </a:pPr>
              <a:endParaRPr kumimoji="1" lang="en-US"/>
            </a:p>
          </p:txBody>
        </p:sp>
        <p:sp>
          <p:nvSpPr>
            <p:cNvPr id="4151"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415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eaLnBrk="1" hangingPunct="1">
                <a:defRPr/>
              </a:pPr>
              <a:endParaRPr kumimoji="1" lang="en-US"/>
            </a:p>
          </p:txBody>
        </p:sp>
      </p:grpSp>
      <p:sp>
        <p:nvSpPr>
          <p:cNvPr id="1027" name="Rectangle 57"/>
          <p:cNvSpPr>
            <a:spLocks noGrp="1" noChangeArrowheads="1"/>
          </p:cNvSpPr>
          <p:nvPr>
            <p:ph type="title"/>
          </p:nvPr>
        </p:nvSpPr>
        <p:spPr bwMode="auto">
          <a:xfrm>
            <a:off x="219075" y="227013"/>
            <a:ext cx="7477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58"/>
          <p:cNvSpPr>
            <a:spLocks noGrp="1" noChangeArrowheads="1"/>
          </p:cNvSpPr>
          <p:nvPr>
            <p:ph type="body" idx="1"/>
          </p:nvPr>
        </p:nvSpPr>
        <p:spPr bwMode="auto">
          <a:xfrm>
            <a:off x="263525" y="1598613"/>
            <a:ext cx="7386638" cy="4497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55"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4156"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4157"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0913E53B-AEE7-4FEA-981A-63A98C37A6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1371600"/>
            <a:ext cx="7010400" cy="2057400"/>
          </a:xfrm>
        </p:spPr>
        <p:txBody>
          <a:bodyPr/>
          <a:lstStyle/>
          <a:p>
            <a:pPr algn="ctr" eaLnBrk="1" hangingPunct="1"/>
            <a:r>
              <a:rPr lang="en-US" dirty="0" smtClean="0">
                <a:solidFill>
                  <a:schemeClr val="bg1"/>
                </a:solidFill>
              </a:rPr>
              <a:t>COMMUNICATING WITH TRIBES – Engaging in  </a:t>
            </a:r>
            <a:r>
              <a:rPr lang="en-US" dirty="0" smtClean="0">
                <a:solidFill>
                  <a:schemeClr val="bg1"/>
                </a:solidFill>
              </a:rPr>
              <a:t/>
            </a:r>
            <a:br>
              <a:rPr lang="en-US" dirty="0" smtClean="0">
                <a:solidFill>
                  <a:schemeClr val="bg1"/>
                </a:solidFill>
              </a:rPr>
            </a:br>
            <a:r>
              <a:rPr lang="en-US" dirty="0" smtClean="0">
                <a:solidFill>
                  <a:schemeClr val="bg1"/>
                </a:solidFill>
              </a:rPr>
              <a:t>Federal/Tribal Relations</a:t>
            </a:r>
            <a:r>
              <a:rPr lang="en-US" dirty="0" smtClean="0">
                <a:solidFill>
                  <a:schemeClr val="bg1"/>
                </a:solidFill>
              </a:rPr>
              <a:t> </a:t>
            </a:r>
            <a:endParaRPr lang="en-US" dirty="0" smtClean="0">
              <a:solidFill>
                <a:schemeClr val="bg1"/>
              </a:solidFill>
            </a:endParaRPr>
          </a:p>
        </p:txBody>
      </p:sp>
      <p:pic>
        <p:nvPicPr>
          <p:cNvPr id="3076" name="Picture 5" descr="horse"/>
          <p:cNvPicPr>
            <a:picLocks noChangeAspect="1" noChangeArrowheads="1"/>
          </p:cNvPicPr>
          <p:nvPr/>
        </p:nvPicPr>
        <p:blipFill>
          <a:blip r:embed="rId3" cstate="print"/>
          <a:srcRect/>
          <a:stretch>
            <a:fillRect/>
          </a:stretch>
        </p:blipFill>
        <p:spPr bwMode="auto">
          <a:xfrm>
            <a:off x="2286000" y="3941804"/>
            <a:ext cx="3371557" cy="22828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7013"/>
            <a:ext cx="7467600" cy="1143000"/>
          </a:xfrm>
        </p:spPr>
        <p:txBody>
          <a:bodyPr/>
          <a:lstStyle/>
          <a:p>
            <a:pPr eaLnBrk="1" hangingPunct="1"/>
            <a:r>
              <a:rPr lang="en-US" b="1" dirty="0" smtClean="0">
                <a:solidFill>
                  <a:schemeClr val="bg1"/>
                </a:solidFill>
              </a:rPr>
              <a:t>Summary</a:t>
            </a:r>
          </a:p>
        </p:txBody>
      </p:sp>
      <p:sp>
        <p:nvSpPr>
          <p:cNvPr id="4099" name="Rectangle 3"/>
          <p:cNvSpPr>
            <a:spLocks noGrp="1" noChangeArrowheads="1"/>
          </p:cNvSpPr>
          <p:nvPr>
            <p:ph type="body" idx="1"/>
          </p:nvPr>
        </p:nvSpPr>
        <p:spPr>
          <a:xfrm>
            <a:off x="685800" y="1600200"/>
            <a:ext cx="6624638" cy="4802188"/>
          </a:xfrm>
          <a:noFill/>
        </p:spPr>
        <p:txBody>
          <a:bodyPr/>
          <a:lstStyle/>
          <a:p>
            <a:pPr eaLnBrk="1" hangingPunct="1"/>
            <a:r>
              <a:rPr lang="en-US" sz="3600" dirty="0" smtClean="0">
                <a:solidFill>
                  <a:schemeClr val="bg1"/>
                </a:solidFill>
              </a:rPr>
              <a:t>Do your homework</a:t>
            </a:r>
          </a:p>
          <a:p>
            <a:pPr eaLnBrk="1" hangingPunct="1"/>
            <a:r>
              <a:rPr lang="en-US" sz="3600" dirty="0" smtClean="0">
                <a:solidFill>
                  <a:schemeClr val="bg1"/>
                </a:solidFill>
              </a:rPr>
              <a:t>Build Relationship First</a:t>
            </a:r>
          </a:p>
          <a:p>
            <a:pPr eaLnBrk="1" hangingPunct="1"/>
            <a:r>
              <a:rPr lang="en-US" sz="3600" dirty="0" smtClean="0">
                <a:solidFill>
                  <a:schemeClr val="bg1"/>
                </a:solidFill>
              </a:rPr>
              <a:t>Be Respectful </a:t>
            </a:r>
          </a:p>
          <a:p>
            <a:pPr eaLnBrk="1" hangingPunct="1"/>
            <a:r>
              <a:rPr lang="en-US" sz="3600" dirty="0" smtClean="0">
                <a:solidFill>
                  <a:schemeClr val="bg1"/>
                </a:solidFill>
              </a:rPr>
              <a:t>Consult  - Listen</a:t>
            </a:r>
          </a:p>
          <a:p>
            <a:pPr eaLnBrk="1" hangingPunct="1"/>
            <a:r>
              <a:rPr lang="en-US" sz="3600" dirty="0" smtClean="0">
                <a:solidFill>
                  <a:schemeClr val="bg1"/>
                </a:solidFill>
              </a:rPr>
              <a:t>Be Responsive</a:t>
            </a:r>
          </a:p>
          <a:p>
            <a:pPr eaLnBrk="1" hangingPunct="1"/>
            <a:r>
              <a:rPr lang="en-US" sz="3600" dirty="0" smtClean="0">
                <a:solidFill>
                  <a:schemeClr val="bg1"/>
                </a:solidFill>
              </a:rPr>
              <a:t>Partner – Find Common Ground</a:t>
            </a:r>
          </a:p>
          <a:p>
            <a:pPr eaLnBrk="1" hangingPunct="1"/>
            <a:endParaRPr lang="en-US" sz="3600"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9075" y="227013"/>
            <a:ext cx="4581525" cy="1143000"/>
          </a:xfrm>
        </p:spPr>
        <p:txBody>
          <a:bodyPr/>
          <a:lstStyle/>
          <a:p>
            <a:pPr eaLnBrk="1" hangingPunct="1"/>
            <a:r>
              <a:rPr lang="en-US" sz="4400" b="1" u="sng" smtClean="0">
                <a:solidFill>
                  <a:schemeClr val="bg1"/>
                </a:solidFill>
              </a:rPr>
              <a:t>Tribal Overview</a:t>
            </a:r>
          </a:p>
        </p:txBody>
      </p:sp>
      <p:sp>
        <p:nvSpPr>
          <p:cNvPr id="4099" name="Rectangle 3"/>
          <p:cNvSpPr>
            <a:spLocks noGrp="1" noChangeArrowheads="1"/>
          </p:cNvSpPr>
          <p:nvPr>
            <p:ph type="body" idx="1"/>
          </p:nvPr>
        </p:nvSpPr>
        <p:spPr>
          <a:xfrm>
            <a:off x="685800" y="1371600"/>
            <a:ext cx="6624638" cy="1981200"/>
          </a:xfrm>
          <a:noFill/>
        </p:spPr>
        <p:txBody>
          <a:bodyPr/>
          <a:lstStyle/>
          <a:p>
            <a:pPr eaLnBrk="1" hangingPunct="1"/>
            <a:r>
              <a:rPr lang="en-US" dirty="0" smtClean="0">
                <a:solidFill>
                  <a:schemeClr val="bg1"/>
                </a:solidFill>
              </a:rPr>
              <a:t>There are over 560 federally recognized American Indian Tribes in the United States.</a:t>
            </a:r>
            <a:endParaRPr lang="en-US" sz="2800" dirty="0" smtClean="0">
              <a:solidFill>
                <a:schemeClr val="bg1"/>
              </a:solidFill>
            </a:endParaRPr>
          </a:p>
        </p:txBody>
      </p:sp>
      <p:pic>
        <p:nvPicPr>
          <p:cNvPr id="4" name="Picture 3" descr="Slide1.JPG"/>
          <p:cNvPicPr>
            <a:picLocks noChangeAspect="1"/>
          </p:cNvPicPr>
          <p:nvPr/>
        </p:nvPicPr>
        <p:blipFill>
          <a:blip r:embed="rId3" cstate="print"/>
          <a:stretch>
            <a:fillRect/>
          </a:stretch>
        </p:blipFill>
        <p:spPr>
          <a:xfrm>
            <a:off x="0" y="3153844"/>
            <a:ext cx="7620000" cy="349174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9075" y="227013"/>
            <a:ext cx="4581525" cy="1143000"/>
          </a:xfrm>
        </p:spPr>
        <p:txBody>
          <a:bodyPr/>
          <a:lstStyle/>
          <a:p>
            <a:pPr eaLnBrk="1" hangingPunct="1"/>
            <a:r>
              <a:rPr lang="en-US" sz="4400" b="1" u="sng" dirty="0" smtClean="0">
                <a:solidFill>
                  <a:schemeClr val="bg1"/>
                </a:solidFill>
              </a:rPr>
              <a:t>Tribal Relations</a:t>
            </a:r>
          </a:p>
        </p:txBody>
      </p:sp>
      <p:sp>
        <p:nvSpPr>
          <p:cNvPr id="4099" name="Rectangle 3"/>
          <p:cNvSpPr>
            <a:spLocks noGrp="1" noChangeArrowheads="1"/>
          </p:cNvSpPr>
          <p:nvPr>
            <p:ph type="body" idx="1"/>
          </p:nvPr>
        </p:nvSpPr>
        <p:spPr>
          <a:xfrm>
            <a:off x="457200" y="1600200"/>
            <a:ext cx="6624638" cy="4191000"/>
          </a:xfrm>
          <a:noFill/>
        </p:spPr>
        <p:txBody>
          <a:bodyPr/>
          <a:lstStyle/>
          <a:p>
            <a:pPr eaLnBrk="1" hangingPunct="1"/>
            <a:r>
              <a:rPr lang="en-US" sz="4000" dirty="0" smtClean="0">
                <a:solidFill>
                  <a:schemeClr val="bg1"/>
                </a:solidFill>
              </a:rPr>
              <a:t>Person over Position</a:t>
            </a:r>
          </a:p>
          <a:p>
            <a:pPr eaLnBrk="1" hangingPunct="1">
              <a:buNone/>
            </a:pPr>
            <a:endParaRPr lang="en-US" sz="4000" dirty="0" smtClean="0">
              <a:solidFill>
                <a:schemeClr val="bg1"/>
              </a:solidFill>
            </a:endParaRPr>
          </a:p>
          <a:p>
            <a:pPr eaLnBrk="1" hangingPunct="1"/>
            <a:r>
              <a:rPr lang="en-US" sz="4000" dirty="0" smtClean="0">
                <a:solidFill>
                  <a:schemeClr val="bg1"/>
                </a:solidFill>
              </a:rPr>
              <a:t>Show up – be a regular!</a:t>
            </a:r>
          </a:p>
          <a:p>
            <a:pPr eaLnBrk="1" hangingPunct="1">
              <a:buNone/>
            </a:pPr>
            <a:endParaRPr lang="en-US" sz="4000" dirty="0" smtClean="0">
              <a:solidFill>
                <a:schemeClr val="bg1"/>
              </a:solidFill>
            </a:endParaRPr>
          </a:p>
          <a:p>
            <a:pPr eaLnBrk="1" hangingPunct="1"/>
            <a:r>
              <a:rPr lang="en-US" sz="4000" dirty="0" smtClean="0">
                <a:solidFill>
                  <a:schemeClr val="bg1"/>
                </a:solidFill>
              </a:rPr>
              <a:t>Conservation comes after breakfast! </a:t>
            </a:r>
            <a:endParaRPr lang="en-US" sz="3200"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9075" y="227013"/>
            <a:ext cx="4581525" cy="1143000"/>
          </a:xfrm>
        </p:spPr>
        <p:txBody>
          <a:bodyPr/>
          <a:lstStyle/>
          <a:p>
            <a:pPr eaLnBrk="1" hangingPunct="1"/>
            <a:r>
              <a:rPr lang="en-US" sz="4400" b="1" u="sng" dirty="0" smtClean="0">
                <a:solidFill>
                  <a:schemeClr val="bg1"/>
                </a:solidFill>
              </a:rPr>
              <a:t>Tribal Relations</a:t>
            </a:r>
          </a:p>
        </p:txBody>
      </p:sp>
      <p:sp>
        <p:nvSpPr>
          <p:cNvPr id="4099" name="Rectangle 3"/>
          <p:cNvSpPr>
            <a:spLocks noGrp="1" noChangeArrowheads="1"/>
          </p:cNvSpPr>
          <p:nvPr>
            <p:ph type="body" idx="1"/>
          </p:nvPr>
        </p:nvSpPr>
        <p:spPr>
          <a:xfrm>
            <a:off x="609600" y="1371600"/>
            <a:ext cx="6624638" cy="4724400"/>
          </a:xfrm>
          <a:noFill/>
        </p:spPr>
        <p:txBody>
          <a:bodyPr/>
          <a:lstStyle/>
          <a:p>
            <a:pPr eaLnBrk="1" hangingPunct="1"/>
            <a:r>
              <a:rPr lang="en-US" sz="4000" dirty="0" smtClean="0">
                <a:solidFill>
                  <a:schemeClr val="bg1"/>
                </a:solidFill>
              </a:rPr>
              <a:t>Never over commit</a:t>
            </a:r>
          </a:p>
          <a:p>
            <a:pPr eaLnBrk="1" hangingPunct="1">
              <a:buNone/>
            </a:pPr>
            <a:endParaRPr lang="en-US" sz="4000" dirty="0" smtClean="0">
              <a:solidFill>
                <a:schemeClr val="bg1"/>
              </a:solidFill>
            </a:endParaRPr>
          </a:p>
          <a:p>
            <a:pPr eaLnBrk="1" hangingPunct="1"/>
            <a:r>
              <a:rPr lang="en-US" sz="4000" dirty="0" smtClean="0">
                <a:solidFill>
                  <a:schemeClr val="bg1"/>
                </a:solidFill>
              </a:rPr>
              <a:t>We are the government</a:t>
            </a:r>
          </a:p>
          <a:p>
            <a:pPr eaLnBrk="1" hangingPunct="1">
              <a:buNone/>
            </a:pPr>
            <a:endParaRPr lang="en-US" sz="4000" dirty="0" smtClean="0">
              <a:solidFill>
                <a:schemeClr val="bg1"/>
              </a:solidFill>
            </a:endParaRPr>
          </a:p>
          <a:p>
            <a:pPr eaLnBrk="1" hangingPunct="1"/>
            <a:r>
              <a:rPr lang="en-US" sz="4000" dirty="0" smtClean="0">
                <a:solidFill>
                  <a:schemeClr val="bg1"/>
                </a:solidFill>
              </a:rPr>
              <a:t>Use insider information</a:t>
            </a:r>
          </a:p>
          <a:p>
            <a:pPr eaLnBrk="1" hangingPunct="1"/>
            <a:endParaRPr lang="en-US" sz="3200"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9075" y="227013"/>
            <a:ext cx="4581525" cy="1143000"/>
          </a:xfrm>
        </p:spPr>
        <p:txBody>
          <a:bodyPr/>
          <a:lstStyle/>
          <a:p>
            <a:pPr eaLnBrk="1" hangingPunct="1"/>
            <a:r>
              <a:rPr lang="en-US" sz="4400" b="1" u="sng" dirty="0" smtClean="0">
                <a:solidFill>
                  <a:schemeClr val="bg1"/>
                </a:solidFill>
              </a:rPr>
              <a:t>Tribal Relations</a:t>
            </a:r>
          </a:p>
        </p:txBody>
      </p:sp>
      <p:sp>
        <p:nvSpPr>
          <p:cNvPr id="4099" name="Rectangle 3"/>
          <p:cNvSpPr>
            <a:spLocks noGrp="1" noChangeArrowheads="1"/>
          </p:cNvSpPr>
          <p:nvPr>
            <p:ph type="body" idx="1"/>
          </p:nvPr>
        </p:nvSpPr>
        <p:spPr>
          <a:xfrm>
            <a:off x="609600" y="1752600"/>
            <a:ext cx="6624638" cy="2971800"/>
          </a:xfrm>
          <a:noFill/>
        </p:spPr>
        <p:txBody>
          <a:bodyPr/>
          <a:lstStyle/>
          <a:p>
            <a:pPr eaLnBrk="1" hangingPunct="1"/>
            <a:r>
              <a:rPr lang="en-US" sz="4000" dirty="0" smtClean="0">
                <a:solidFill>
                  <a:schemeClr val="bg1"/>
                </a:solidFill>
              </a:rPr>
              <a:t>Respect spirituality</a:t>
            </a:r>
          </a:p>
          <a:p>
            <a:pPr eaLnBrk="1" hangingPunct="1">
              <a:buNone/>
            </a:pPr>
            <a:endParaRPr lang="en-US" sz="4000" dirty="0" smtClean="0">
              <a:solidFill>
                <a:schemeClr val="bg1"/>
              </a:solidFill>
            </a:endParaRPr>
          </a:p>
          <a:p>
            <a:pPr eaLnBrk="1" hangingPunct="1"/>
            <a:r>
              <a:rPr lang="en-US" sz="4000" dirty="0" smtClean="0">
                <a:solidFill>
                  <a:schemeClr val="bg1"/>
                </a:solidFill>
              </a:rPr>
              <a:t>Cultural missteps can often be anticipated</a:t>
            </a:r>
          </a:p>
          <a:p>
            <a:pPr eaLnBrk="1" hangingPunct="1"/>
            <a:endParaRPr lang="en-US" sz="3200"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7013"/>
            <a:ext cx="7467600" cy="1143000"/>
          </a:xfrm>
        </p:spPr>
        <p:txBody>
          <a:bodyPr/>
          <a:lstStyle/>
          <a:p>
            <a:pPr eaLnBrk="1" hangingPunct="1"/>
            <a:r>
              <a:rPr lang="en-US" sz="4400" b="1" u="sng" dirty="0" smtClean="0">
                <a:solidFill>
                  <a:schemeClr val="bg1"/>
                </a:solidFill>
              </a:rPr>
              <a:t>Find out about your Tribes!</a:t>
            </a:r>
          </a:p>
        </p:txBody>
      </p:sp>
      <p:sp>
        <p:nvSpPr>
          <p:cNvPr id="4099" name="Rectangle 3"/>
          <p:cNvSpPr>
            <a:spLocks noGrp="1" noChangeArrowheads="1"/>
          </p:cNvSpPr>
          <p:nvPr>
            <p:ph type="body" idx="1"/>
          </p:nvPr>
        </p:nvSpPr>
        <p:spPr>
          <a:xfrm>
            <a:off x="609600" y="1447800"/>
            <a:ext cx="6624638" cy="4802188"/>
          </a:xfrm>
          <a:noFill/>
        </p:spPr>
        <p:txBody>
          <a:bodyPr/>
          <a:lstStyle/>
          <a:p>
            <a:pPr eaLnBrk="1" hangingPunct="1"/>
            <a:r>
              <a:rPr lang="en-US" dirty="0" smtClean="0">
                <a:solidFill>
                  <a:schemeClr val="bg1"/>
                </a:solidFill>
              </a:rPr>
              <a:t>Get on the web</a:t>
            </a:r>
          </a:p>
          <a:p>
            <a:pPr eaLnBrk="1" hangingPunct="1"/>
            <a:r>
              <a:rPr lang="en-US" dirty="0" smtClean="0">
                <a:solidFill>
                  <a:schemeClr val="bg1"/>
                </a:solidFill>
              </a:rPr>
              <a:t>Reservation newspaper</a:t>
            </a:r>
          </a:p>
          <a:p>
            <a:pPr eaLnBrk="1" hangingPunct="1"/>
            <a:r>
              <a:rPr lang="en-US" dirty="0" smtClean="0">
                <a:solidFill>
                  <a:schemeClr val="bg1"/>
                </a:solidFill>
              </a:rPr>
              <a:t>Tribal college</a:t>
            </a:r>
          </a:p>
          <a:p>
            <a:pPr eaLnBrk="1" hangingPunct="1"/>
            <a:r>
              <a:rPr lang="en-US" dirty="0" smtClean="0">
                <a:solidFill>
                  <a:schemeClr val="bg1"/>
                </a:solidFill>
              </a:rPr>
              <a:t>Go to the library</a:t>
            </a:r>
          </a:p>
          <a:p>
            <a:pPr eaLnBrk="1" hangingPunct="1"/>
            <a:r>
              <a:rPr lang="en-US" dirty="0" smtClean="0">
                <a:solidFill>
                  <a:schemeClr val="bg1"/>
                </a:solidFill>
              </a:rPr>
              <a:t>Visit the reservation</a:t>
            </a:r>
          </a:p>
          <a:p>
            <a:pPr eaLnBrk="1" hangingPunct="1"/>
            <a:r>
              <a:rPr lang="en-US" dirty="0" smtClean="0">
                <a:solidFill>
                  <a:schemeClr val="bg1"/>
                </a:solidFill>
              </a:rPr>
              <a:t>Talk to employees</a:t>
            </a:r>
          </a:p>
          <a:p>
            <a:pPr eaLnBrk="1" hangingPunct="1"/>
            <a:r>
              <a:rPr lang="en-US" dirty="0" smtClean="0">
                <a:solidFill>
                  <a:schemeClr val="bg1"/>
                </a:solidFill>
              </a:rPr>
              <a:t>Talk to agency counterparts</a:t>
            </a:r>
          </a:p>
          <a:p>
            <a:pPr eaLnBrk="1" hangingPunct="1"/>
            <a:r>
              <a:rPr lang="en-US" dirty="0" smtClean="0">
                <a:solidFill>
                  <a:schemeClr val="bg1"/>
                </a:solidFill>
              </a:rPr>
              <a:t>Then meet with tribal staff/council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7013"/>
            <a:ext cx="7467600" cy="1143000"/>
          </a:xfrm>
        </p:spPr>
        <p:txBody>
          <a:bodyPr/>
          <a:lstStyle/>
          <a:p>
            <a:pPr eaLnBrk="1" hangingPunct="1"/>
            <a:r>
              <a:rPr lang="en-US" sz="4400" b="1" u="sng" dirty="0" smtClean="0">
                <a:solidFill>
                  <a:schemeClr val="bg1"/>
                </a:solidFill>
              </a:rPr>
              <a:t>Get and share details!</a:t>
            </a:r>
          </a:p>
        </p:txBody>
      </p:sp>
      <p:sp>
        <p:nvSpPr>
          <p:cNvPr id="4099" name="Rectangle 3"/>
          <p:cNvSpPr>
            <a:spLocks noGrp="1" noChangeArrowheads="1"/>
          </p:cNvSpPr>
          <p:nvPr>
            <p:ph type="body" idx="1"/>
          </p:nvPr>
        </p:nvSpPr>
        <p:spPr>
          <a:xfrm>
            <a:off x="685800" y="1600200"/>
            <a:ext cx="6624638" cy="4802188"/>
          </a:xfrm>
          <a:noFill/>
        </p:spPr>
        <p:txBody>
          <a:bodyPr/>
          <a:lstStyle/>
          <a:p>
            <a:pPr eaLnBrk="1" hangingPunct="1">
              <a:lnSpc>
                <a:spcPct val="150000"/>
              </a:lnSpc>
            </a:pPr>
            <a:r>
              <a:rPr lang="en-US" sz="3600" dirty="0" smtClean="0">
                <a:solidFill>
                  <a:schemeClr val="bg1"/>
                </a:solidFill>
              </a:rPr>
              <a:t>Bring TO “Lite”</a:t>
            </a:r>
          </a:p>
          <a:p>
            <a:pPr eaLnBrk="1" hangingPunct="1">
              <a:lnSpc>
                <a:spcPct val="150000"/>
              </a:lnSpc>
            </a:pPr>
            <a:r>
              <a:rPr lang="en-US" sz="3600" dirty="0" smtClean="0">
                <a:solidFill>
                  <a:schemeClr val="bg1"/>
                </a:solidFill>
              </a:rPr>
              <a:t>Points of Contact?    </a:t>
            </a:r>
          </a:p>
          <a:p>
            <a:pPr eaLnBrk="1" hangingPunct="1">
              <a:lnSpc>
                <a:spcPct val="150000"/>
              </a:lnSpc>
            </a:pPr>
            <a:r>
              <a:rPr lang="en-US" sz="3600" dirty="0" smtClean="0">
                <a:solidFill>
                  <a:schemeClr val="bg1"/>
                </a:solidFill>
              </a:rPr>
              <a:t>Consultation process?</a:t>
            </a:r>
          </a:p>
          <a:p>
            <a:pPr eaLnBrk="1" hangingPunct="1">
              <a:lnSpc>
                <a:spcPct val="150000"/>
              </a:lnSpc>
            </a:pPr>
            <a:r>
              <a:rPr lang="en-US" sz="3600" dirty="0" smtClean="0">
                <a:solidFill>
                  <a:schemeClr val="bg1"/>
                </a:solidFill>
              </a:rPr>
              <a:t>Decision process?</a:t>
            </a:r>
          </a:p>
          <a:p>
            <a:pPr eaLnBrk="1" hangingPunct="1">
              <a:lnSpc>
                <a:spcPct val="150000"/>
              </a:lnSpc>
            </a:pPr>
            <a:r>
              <a:rPr lang="en-US" sz="3600" dirty="0" smtClean="0">
                <a:solidFill>
                  <a:schemeClr val="bg1"/>
                </a:solidFill>
              </a:rPr>
              <a:t>Seek partnerships/to assist</a:t>
            </a:r>
          </a:p>
          <a:p>
            <a:pPr eaLnBrk="1" hangingPunct="1"/>
            <a:endParaRPr lang="en-US" sz="3200" dirty="0" smtClean="0">
              <a:solidFill>
                <a:schemeClr val="bg1"/>
              </a:solidFill>
            </a:endParaRPr>
          </a:p>
          <a:p>
            <a:pPr eaLnBrk="1" hangingPunct="1"/>
            <a:endParaRPr lang="en-US" sz="3600" dirty="0" smtClean="0">
              <a:solidFill>
                <a:schemeClr val="bg1"/>
              </a:solidFill>
            </a:endParaRPr>
          </a:p>
          <a:p>
            <a:pPr lvl="1" eaLnBrk="1" hangingPunct="1">
              <a:buNone/>
            </a:pPr>
            <a:endParaRPr lang="en-US" sz="3200" dirty="0" smtClean="0">
              <a:solidFill>
                <a:schemeClr val="bg1"/>
              </a:solidFill>
            </a:endParaRPr>
          </a:p>
          <a:p>
            <a:pPr lvl="1" eaLnBrk="1" hangingPunct="1"/>
            <a:endParaRPr lang="en-US"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solidFill>
                  <a:schemeClr val="bg1"/>
                </a:solidFill>
              </a:rPr>
              <a:t>Tribal Resource Considerations</a:t>
            </a:r>
          </a:p>
        </p:txBody>
      </p:sp>
      <p:sp>
        <p:nvSpPr>
          <p:cNvPr id="5123" name="Rectangle 3"/>
          <p:cNvSpPr>
            <a:spLocks noGrp="1" noChangeArrowheads="1"/>
          </p:cNvSpPr>
          <p:nvPr>
            <p:ph type="body" idx="1"/>
          </p:nvPr>
        </p:nvSpPr>
        <p:spPr>
          <a:xfrm>
            <a:off x="533400" y="1600200"/>
            <a:ext cx="6746875" cy="4267200"/>
          </a:xfrm>
          <a:noFill/>
        </p:spPr>
        <p:txBody>
          <a:bodyPr/>
          <a:lstStyle/>
          <a:p>
            <a:pPr eaLnBrk="1" hangingPunct="1"/>
            <a:r>
              <a:rPr lang="en-US" sz="3600" dirty="0" smtClean="0">
                <a:solidFill>
                  <a:schemeClr val="bg1"/>
                </a:solidFill>
              </a:rPr>
              <a:t>Traditional knowledge</a:t>
            </a:r>
          </a:p>
          <a:p>
            <a:pPr eaLnBrk="1" hangingPunct="1">
              <a:buNone/>
            </a:pPr>
            <a:endParaRPr lang="en-US" sz="3600" dirty="0" smtClean="0">
              <a:solidFill>
                <a:schemeClr val="bg1"/>
              </a:solidFill>
            </a:endParaRPr>
          </a:p>
          <a:p>
            <a:pPr eaLnBrk="1" hangingPunct="1"/>
            <a:r>
              <a:rPr lang="en-US" sz="3600" dirty="0" smtClean="0">
                <a:solidFill>
                  <a:schemeClr val="bg1"/>
                </a:solidFill>
              </a:rPr>
              <a:t>Spiritual use </a:t>
            </a:r>
          </a:p>
          <a:p>
            <a:pPr eaLnBrk="1" hangingPunct="1"/>
            <a:endParaRPr lang="en-US" sz="3600" dirty="0" smtClean="0">
              <a:solidFill>
                <a:schemeClr val="bg1"/>
              </a:solidFill>
            </a:endParaRPr>
          </a:p>
          <a:p>
            <a:pPr eaLnBrk="1" hangingPunct="1"/>
            <a:r>
              <a:rPr lang="en-US" sz="3600" dirty="0" smtClean="0">
                <a:solidFill>
                  <a:schemeClr val="bg1"/>
                </a:solidFill>
              </a:rPr>
              <a:t>Socio-Economic</a:t>
            </a:r>
          </a:p>
          <a:p>
            <a:pPr eaLnBrk="1" hangingPunct="1"/>
            <a:endParaRPr lang="en-US"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u="sng" smtClean="0">
                <a:solidFill>
                  <a:schemeClr val="bg1"/>
                </a:solidFill>
              </a:rPr>
              <a:t>Land Management Partnerships</a:t>
            </a:r>
          </a:p>
        </p:txBody>
      </p:sp>
      <p:sp>
        <p:nvSpPr>
          <p:cNvPr id="9219" name="Rectangle 3"/>
          <p:cNvSpPr>
            <a:spLocks noGrp="1" noChangeArrowheads="1"/>
          </p:cNvSpPr>
          <p:nvPr>
            <p:ph type="body" idx="1"/>
          </p:nvPr>
        </p:nvSpPr>
        <p:spPr>
          <a:xfrm>
            <a:off x="304800" y="1524000"/>
            <a:ext cx="7386638" cy="4191000"/>
          </a:xfrm>
          <a:noFill/>
        </p:spPr>
        <p:txBody>
          <a:bodyPr/>
          <a:lstStyle/>
          <a:p>
            <a:pPr eaLnBrk="1" hangingPunct="1">
              <a:lnSpc>
                <a:spcPct val="90000"/>
              </a:lnSpc>
              <a:buNone/>
            </a:pPr>
            <a:r>
              <a:rPr lang="en-US" dirty="0" smtClean="0">
                <a:solidFill>
                  <a:schemeClr val="bg1"/>
                </a:solidFill>
              </a:rPr>
              <a:t>Tribes can be land management partners</a:t>
            </a:r>
          </a:p>
          <a:p>
            <a:pPr lvl="1" eaLnBrk="1" hangingPunct="1">
              <a:lnSpc>
                <a:spcPct val="90000"/>
              </a:lnSpc>
            </a:pPr>
            <a:r>
              <a:rPr lang="en-US" dirty="0" smtClean="0">
                <a:solidFill>
                  <a:schemeClr val="bg1"/>
                </a:solidFill>
              </a:rPr>
              <a:t>Many issues cross jurisdictional boundaries and require a united effort.</a:t>
            </a:r>
          </a:p>
          <a:p>
            <a:pPr lvl="1" eaLnBrk="1" hangingPunct="1">
              <a:lnSpc>
                <a:spcPct val="90000"/>
              </a:lnSpc>
            </a:pPr>
            <a:r>
              <a:rPr lang="en-US" dirty="0" smtClean="0">
                <a:solidFill>
                  <a:schemeClr val="bg1"/>
                </a:solidFill>
              </a:rPr>
              <a:t>Work in partnership on these.</a:t>
            </a:r>
          </a:p>
          <a:p>
            <a:pPr lvl="1" eaLnBrk="1" hangingPunct="1">
              <a:lnSpc>
                <a:spcPct val="90000"/>
              </a:lnSpc>
            </a:pPr>
            <a:r>
              <a:rPr lang="en-US" dirty="0" smtClean="0">
                <a:solidFill>
                  <a:schemeClr val="bg1"/>
                </a:solidFill>
              </a:rPr>
              <a:t>Share land management goals and priorities.</a:t>
            </a:r>
          </a:p>
          <a:p>
            <a:pPr lvl="1" eaLnBrk="1" hangingPunct="1">
              <a:lnSpc>
                <a:spcPct val="90000"/>
              </a:lnSpc>
            </a:pPr>
            <a:r>
              <a:rPr lang="en-US" dirty="0" smtClean="0">
                <a:solidFill>
                  <a:schemeClr val="bg1"/>
                </a:solidFill>
              </a:rPr>
              <a:t>Seek Common </a:t>
            </a:r>
            <a:r>
              <a:rPr lang="en-US" dirty="0" smtClean="0">
                <a:solidFill>
                  <a:schemeClr val="bg1"/>
                </a:solidFill>
              </a:rPr>
              <a:t>Goals – WIIFT?</a:t>
            </a:r>
            <a:endParaRPr lang="en-US" dirty="0" smtClean="0">
              <a:solidFill>
                <a:schemeClr val="bg1"/>
              </a:solidFill>
            </a:endParaRPr>
          </a:p>
        </p:txBody>
      </p:sp>
    </p:spTree>
  </p:cSld>
  <p:clrMapOvr>
    <a:masterClrMapping/>
  </p:clrMapOvr>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Kimono</Template>
  <TotalTime>4105</TotalTime>
  <Words>3201</Words>
  <Application>Microsoft Office PowerPoint</Application>
  <PresentationFormat>On-screen Show (4:3)</PresentationFormat>
  <Paragraphs>134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Kimono</vt:lpstr>
      <vt:lpstr>COMMUNICATING WITH TRIBES – Engaging in   Federal/Tribal Relations </vt:lpstr>
      <vt:lpstr>Tribal Overview</vt:lpstr>
      <vt:lpstr>Tribal Relations</vt:lpstr>
      <vt:lpstr>Tribal Relations</vt:lpstr>
      <vt:lpstr>Tribal Relations</vt:lpstr>
      <vt:lpstr>Find out about your Tribes!</vt:lpstr>
      <vt:lpstr>Get and share details!</vt:lpstr>
      <vt:lpstr>Tribal Resource Considerations</vt:lpstr>
      <vt:lpstr>Land Management Partnerships</vt:lpstr>
      <vt:lpstr>Summary</vt:lpstr>
    </vt:vector>
  </TitlesOfParts>
  <Company>BLM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Relations</dc:title>
  <dc:creator>czwang</dc:creator>
  <cp:lastModifiedBy>Zwang, Cheryle C</cp:lastModifiedBy>
  <cp:revision>146</cp:revision>
  <cp:lastPrinted>1601-01-01T00:00:00Z</cp:lastPrinted>
  <dcterms:created xsi:type="dcterms:W3CDTF">2003-04-04T22:48:27Z</dcterms:created>
  <dcterms:modified xsi:type="dcterms:W3CDTF">2013-05-15T14:52:32Z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